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9"/>
  </p:notesMasterIdLst>
  <p:sldIdLst>
    <p:sldId id="290" r:id="rId2"/>
    <p:sldId id="333" r:id="rId3"/>
    <p:sldId id="291" r:id="rId4"/>
    <p:sldId id="292" r:id="rId5"/>
    <p:sldId id="293" r:id="rId6"/>
    <p:sldId id="334" r:id="rId7"/>
    <p:sldId id="300" r:id="rId8"/>
    <p:sldId id="337" r:id="rId9"/>
    <p:sldId id="330" r:id="rId10"/>
    <p:sldId id="322" r:id="rId11"/>
    <p:sldId id="314" r:id="rId12"/>
    <p:sldId id="315" r:id="rId13"/>
    <p:sldId id="306" r:id="rId14"/>
    <p:sldId id="329" r:id="rId15"/>
    <p:sldId id="331" r:id="rId16"/>
    <p:sldId id="328" r:id="rId17"/>
    <p:sldId id="270" r:id="rId18"/>
    <p:sldId id="308" r:id="rId19"/>
    <p:sldId id="336" r:id="rId20"/>
    <p:sldId id="318" r:id="rId21"/>
    <p:sldId id="338" r:id="rId22"/>
    <p:sldId id="339" r:id="rId23"/>
    <p:sldId id="340" r:id="rId24"/>
    <p:sldId id="346" r:id="rId25"/>
    <p:sldId id="341" r:id="rId26"/>
    <p:sldId id="343" r:id="rId27"/>
    <p:sldId id="344"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Fira Sans Extra Condensed Medium" panose="020B060402020202020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78C2"/>
    <a:srgbClr val="C0C55F"/>
    <a:srgbClr val="39B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647"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21DE63-2519-CF40-9BAF-3623791A2313}"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1CFA1D08-3A26-A94B-B0D8-E51095AEE994}">
      <dgm:prSet phldrT="[Text]" phldr="0" custT="1"/>
      <dgm:spPr/>
      <dgm:t>
        <a:bodyPr/>
        <a:lstStyle/>
        <a:p>
          <a:pPr rtl="0"/>
          <a:r>
            <a:rPr lang="en-GB" sz="1800">
              <a:latin typeface="Arial"/>
            </a:rPr>
            <a:t>Model Selection - </a:t>
          </a:r>
          <a:r>
            <a:rPr lang="en-GB" sz="1800" err="1">
              <a:latin typeface="Arial"/>
            </a:rPr>
            <a:t>XGBoost</a:t>
          </a:r>
          <a:endParaRPr lang="en-GB" sz="1800"/>
        </a:p>
      </dgm:t>
    </dgm:pt>
    <dgm:pt modelId="{455D8887-8AD9-D042-9149-874E1E52131E}" type="parTrans" cxnId="{F7466B99-0FE6-C54F-8BBA-9733FD753FB4}">
      <dgm:prSet/>
      <dgm:spPr/>
      <dgm:t>
        <a:bodyPr/>
        <a:lstStyle/>
        <a:p>
          <a:endParaRPr lang="en-GB"/>
        </a:p>
      </dgm:t>
    </dgm:pt>
    <dgm:pt modelId="{75817E3E-ADB7-7D44-9F21-45563D2121B6}" type="sibTrans" cxnId="{F7466B99-0FE6-C54F-8BBA-9733FD753FB4}">
      <dgm:prSet/>
      <dgm:spPr/>
      <dgm:t>
        <a:bodyPr/>
        <a:lstStyle/>
        <a:p>
          <a:endParaRPr lang="en-GB"/>
        </a:p>
      </dgm:t>
    </dgm:pt>
    <dgm:pt modelId="{92A5AB99-510C-5145-9070-C6CC7997BCDA}">
      <dgm:prSet phldrT="[Text]" phldr="0" custT="1"/>
      <dgm:spPr/>
      <dgm:t>
        <a:bodyPr/>
        <a:lstStyle/>
        <a:p>
          <a:pPr rtl="0"/>
          <a:r>
            <a:rPr lang="en-GB" sz="1800">
              <a:latin typeface="Arial"/>
            </a:rPr>
            <a:t>Model Training</a:t>
          </a:r>
        </a:p>
      </dgm:t>
    </dgm:pt>
    <dgm:pt modelId="{8CEC5F75-5642-134D-A415-607671B78606}" type="parTrans" cxnId="{49B5BE17-6474-624A-BA26-0D31AE37233E}">
      <dgm:prSet/>
      <dgm:spPr/>
      <dgm:t>
        <a:bodyPr/>
        <a:lstStyle/>
        <a:p>
          <a:endParaRPr lang="en-GB"/>
        </a:p>
      </dgm:t>
    </dgm:pt>
    <dgm:pt modelId="{B7A64E10-F232-E24B-867F-94E2F57C0452}" type="sibTrans" cxnId="{49B5BE17-6474-624A-BA26-0D31AE37233E}">
      <dgm:prSet/>
      <dgm:spPr/>
      <dgm:t>
        <a:bodyPr/>
        <a:lstStyle/>
        <a:p>
          <a:endParaRPr lang="en-GB"/>
        </a:p>
      </dgm:t>
    </dgm:pt>
    <dgm:pt modelId="{9EDBD370-013A-4BE1-BCCB-B15F1326C4CF}">
      <dgm:prSet phldr="0" custT="1"/>
      <dgm:spPr/>
      <dgm:t>
        <a:bodyPr/>
        <a:lstStyle/>
        <a:p>
          <a:r>
            <a:rPr lang="en-GB" sz="1800">
              <a:latin typeface="Arial"/>
            </a:rPr>
            <a:t>Feature Selection</a:t>
          </a:r>
          <a:endParaRPr lang="en-US" sz="1800"/>
        </a:p>
      </dgm:t>
    </dgm:pt>
    <dgm:pt modelId="{A2B1A519-332C-4447-9003-35F97B774E42}" type="parTrans" cxnId="{301895B0-E5D4-D343-ABF6-58E0335407FC}">
      <dgm:prSet/>
      <dgm:spPr/>
      <dgm:t>
        <a:bodyPr/>
        <a:lstStyle/>
        <a:p>
          <a:endParaRPr lang="en-GB"/>
        </a:p>
      </dgm:t>
    </dgm:pt>
    <dgm:pt modelId="{694233D6-FE0D-4FFC-A3BD-5640F47FE8DE}" type="sibTrans" cxnId="{301895B0-E5D4-D343-ABF6-58E0335407FC}">
      <dgm:prSet/>
      <dgm:spPr/>
      <dgm:t>
        <a:bodyPr/>
        <a:lstStyle/>
        <a:p>
          <a:endParaRPr lang="en-GB"/>
        </a:p>
      </dgm:t>
    </dgm:pt>
    <dgm:pt modelId="{EE7F4A9B-008D-4B2A-A6EA-34785CA0C903}">
      <dgm:prSet phldr="0"/>
      <dgm:spPr/>
      <dgm:t>
        <a:bodyPr/>
        <a:lstStyle/>
        <a:p>
          <a:pPr rtl="0"/>
          <a:r>
            <a:rPr lang="en-GB">
              <a:latin typeface="Arial"/>
            </a:rPr>
            <a:t>Nightly Rate Prediction</a:t>
          </a:r>
        </a:p>
      </dgm:t>
    </dgm:pt>
    <dgm:pt modelId="{CFC9A47B-E34D-4E9D-B713-708AFFD0BD6A}" type="parTrans" cxnId="{4C379F57-F21D-6443-9800-97BE961E0519}">
      <dgm:prSet/>
      <dgm:spPr/>
      <dgm:t>
        <a:bodyPr/>
        <a:lstStyle/>
        <a:p>
          <a:endParaRPr lang="en-GB"/>
        </a:p>
      </dgm:t>
    </dgm:pt>
    <dgm:pt modelId="{EA129F96-7A21-4A47-B606-3B9F6707E51C}" type="sibTrans" cxnId="{4C379F57-F21D-6443-9800-97BE961E0519}">
      <dgm:prSet/>
      <dgm:spPr/>
      <dgm:t>
        <a:bodyPr/>
        <a:lstStyle/>
        <a:p>
          <a:endParaRPr lang="en-GB"/>
        </a:p>
      </dgm:t>
    </dgm:pt>
    <dgm:pt modelId="{EB4AFBB1-6D6C-4041-B7F6-69B76DAE2803}" type="pres">
      <dgm:prSet presAssocID="{3321DE63-2519-CF40-9BAF-3623791A2313}" presName="rootnode" presStyleCnt="0">
        <dgm:presLayoutVars>
          <dgm:chMax/>
          <dgm:chPref/>
          <dgm:dir/>
          <dgm:animLvl val="lvl"/>
        </dgm:presLayoutVars>
      </dgm:prSet>
      <dgm:spPr/>
    </dgm:pt>
    <dgm:pt modelId="{76067DDB-3BC9-434B-BB4B-898546B61536}" type="pres">
      <dgm:prSet presAssocID="{1CFA1D08-3A26-A94B-B0D8-E51095AEE994}" presName="composite" presStyleCnt="0"/>
      <dgm:spPr/>
    </dgm:pt>
    <dgm:pt modelId="{B567A603-8C99-8140-BE02-7149A1EA72F5}" type="pres">
      <dgm:prSet presAssocID="{1CFA1D08-3A26-A94B-B0D8-E51095AEE994}" presName="LShape" presStyleLbl="alignNode1" presStyleIdx="0" presStyleCnt="7"/>
      <dgm:spPr>
        <a:solidFill>
          <a:schemeClr val="accent2"/>
        </a:solidFill>
        <a:ln>
          <a:noFill/>
        </a:ln>
      </dgm:spPr>
    </dgm:pt>
    <dgm:pt modelId="{C6C9E563-B617-9C45-ADEC-3A700C285F6C}" type="pres">
      <dgm:prSet presAssocID="{1CFA1D08-3A26-A94B-B0D8-E51095AEE994}" presName="ParentText" presStyleLbl="revTx" presStyleIdx="0" presStyleCnt="4">
        <dgm:presLayoutVars>
          <dgm:chMax val="0"/>
          <dgm:chPref val="0"/>
          <dgm:bulletEnabled val="1"/>
        </dgm:presLayoutVars>
      </dgm:prSet>
      <dgm:spPr/>
    </dgm:pt>
    <dgm:pt modelId="{D83EEB4E-3943-5B45-A8BE-4484ED7A76A8}" type="pres">
      <dgm:prSet presAssocID="{1CFA1D08-3A26-A94B-B0D8-E51095AEE994}" presName="Triangle" presStyleLbl="alignNode1" presStyleIdx="1" presStyleCnt="7"/>
      <dgm:spPr>
        <a:solidFill>
          <a:schemeClr val="accent4"/>
        </a:solidFill>
        <a:ln>
          <a:noFill/>
        </a:ln>
      </dgm:spPr>
    </dgm:pt>
    <dgm:pt modelId="{5BB585B3-2190-114E-9303-115AE45981ED}" type="pres">
      <dgm:prSet presAssocID="{75817E3E-ADB7-7D44-9F21-45563D2121B6}" presName="sibTrans" presStyleCnt="0"/>
      <dgm:spPr/>
    </dgm:pt>
    <dgm:pt modelId="{B2766B61-1FBC-B54D-B572-7863243D3A61}" type="pres">
      <dgm:prSet presAssocID="{75817E3E-ADB7-7D44-9F21-45563D2121B6}" presName="space" presStyleCnt="0"/>
      <dgm:spPr/>
    </dgm:pt>
    <dgm:pt modelId="{75BC5594-2C1E-814D-B23E-AAE2BBD8CC9E}" type="pres">
      <dgm:prSet presAssocID="{92A5AB99-510C-5145-9070-C6CC7997BCDA}" presName="composite" presStyleCnt="0"/>
      <dgm:spPr/>
    </dgm:pt>
    <dgm:pt modelId="{D0850068-9345-AF44-9744-0B64DDA7B319}" type="pres">
      <dgm:prSet presAssocID="{92A5AB99-510C-5145-9070-C6CC7997BCDA}" presName="LShape" presStyleLbl="alignNode1" presStyleIdx="2" presStyleCnt="7"/>
      <dgm:spPr>
        <a:solidFill>
          <a:schemeClr val="accent2"/>
        </a:solidFill>
        <a:ln>
          <a:noFill/>
        </a:ln>
      </dgm:spPr>
    </dgm:pt>
    <dgm:pt modelId="{9565A91C-9A94-9346-ADBB-7555B89A3C1F}" type="pres">
      <dgm:prSet presAssocID="{92A5AB99-510C-5145-9070-C6CC7997BCDA}" presName="ParentText" presStyleLbl="revTx" presStyleIdx="1" presStyleCnt="4" custScaleX="118331" custLinFactNeighborX="5170" custLinFactNeighborY="734">
        <dgm:presLayoutVars>
          <dgm:chMax val="0"/>
          <dgm:chPref val="0"/>
          <dgm:bulletEnabled val="1"/>
        </dgm:presLayoutVars>
      </dgm:prSet>
      <dgm:spPr/>
    </dgm:pt>
    <dgm:pt modelId="{DFBDD9E1-7EF5-43BF-94E1-EB50105AE8A5}" type="pres">
      <dgm:prSet presAssocID="{92A5AB99-510C-5145-9070-C6CC7997BCDA}" presName="Triangle" presStyleLbl="alignNode1" presStyleIdx="3" presStyleCnt="7"/>
      <dgm:spPr>
        <a:solidFill>
          <a:schemeClr val="accent4"/>
        </a:solidFill>
        <a:ln>
          <a:noFill/>
        </a:ln>
      </dgm:spPr>
    </dgm:pt>
    <dgm:pt modelId="{124F6F2A-020D-4F0A-8A8D-2FC877C7D55E}" type="pres">
      <dgm:prSet presAssocID="{B7A64E10-F232-E24B-867F-94E2F57C0452}" presName="sibTrans" presStyleCnt="0"/>
      <dgm:spPr/>
    </dgm:pt>
    <dgm:pt modelId="{0F2C50EB-82E8-432D-8C4C-7A693DA28433}" type="pres">
      <dgm:prSet presAssocID="{B7A64E10-F232-E24B-867F-94E2F57C0452}" presName="space" presStyleCnt="0"/>
      <dgm:spPr/>
    </dgm:pt>
    <dgm:pt modelId="{EAA36737-4883-42FC-8DC2-C146AE47B654}" type="pres">
      <dgm:prSet presAssocID="{9EDBD370-013A-4BE1-BCCB-B15F1326C4CF}" presName="composite" presStyleCnt="0"/>
      <dgm:spPr/>
    </dgm:pt>
    <dgm:pt modelId="{7DBA0C66-598E-492D-BEFA-EE601ABD348C}" type="pres">
      <dgm:prSet presAssocID="{9EDBD370-013A-4BE1-BCCB-B15F1326C4CF}" presName="LShape" presStyleLbl="alignNode1" presStyleIdx="4" presStyleCnt="7"/>
      <dgm:spPr>
        <a:solidFill>
          <a:schemeClr val="accent2"/>
        </a:solidFill>
        <a:ln>
          <a:noFill/>
        </a:ln>
      </dgm:spPr>
    </dgm:pt>
    <dgm:pt modelId="{D66D6B68-5632-433E-867D-DB3C9F00A460}" type="pres">
      <dgm:prSet presAssocID="{9EDBD370-013A-4BE1-BCCB-B15F1326C4CF}" presName="ParentText" presStyleLbl="revTx" presStyleIdx="2" presStyleCnt="4">
        <dgm:presLayoutVars>
          <dgm:chMax val="0"/>
          <dgm:chPref val="0"/>
          <dgm:bulletEnabled val="1"/>
        </dgm:presLayoutVars>
      </dgm:prSet>
      <dgm:spPr/>
    </dgm:pt>
    <dgm:pt modelId="{F7CF892A-9F8D-4464-96A2-2501ED22A335}" type="pres">
      <dgm:prSet presAssocID="{9EDBD370-013A-4BE1-BCCB-B15F1326C4CF}" presName="Triangle" presStyleLbl="alignNode1" presStyleIdx="5" presStyleCnt="7"/>
      <dgm:spPr>
        <a:solidFill>
          <a:schemeClr val="accent4"/>
        </a:solidFill>
        <a:ln>
          <a:noFill/>
        </a:ln>
      </dgm:spPr>
    </dgm:pt>
    <dgm:pt modelId="{5CFE9F61-9A5D-441E-8AD1-F14D25223D8C}" type="pres">
      <dgm:prSet presAssocID="{694233D6-FE0D-4FFC-A3BD-5640F47FE8DE}" presName="sibTrans" presStyleCnt="0"/>
      <dgm:spPr/>
    </dgm:pt>
    <dgm:pt modelId="{070B3E3A-A817-4519-86BC-79A99AAA119B}" type="pres">
      <dgm:prSet presAssocID="{694233D6-FE0D-4FFC-A3BD-5640F47FE8DE}" presName="space" presStyleCnt="0"/>
      <dgm:spPr/>
    </dgm:pt>
    <dgm:pt modelId="{51A2A47D-C3F6-4746-AD6A-F4699D289CAE}" type="pres">
      <dgm:prSet presAssocID="{EE7F4A9B-008D-4B2A-A6EA-34785CA0C903}" presName="composite" presStyleCnt="0"/>
      <dgm:spPr/>
    </dgm:pt>
    <dgm:pt modelId="{F2573904-89E4-4BCA-91B9-431CF605BC66}" type="pres">
      <dgm:prSet presAssocID="{EE7F4A9B-008D-4B2A-A6EA-34785CA0C903}" presName="LShape" presStyleLbl="alignNode1" presStyleIdx="6" presStyleCnt="7"/>
      <dgm:spPr>
        <a:solidFill>
          <a:schemeClr val="accent2"/>
        </a:solidFill>
        <a:ln>
          <a:noFill/>
        </a:ln>
      </dgm:spPr>
    </dgm:pt>
    <dgm:pt modelId="{6633FFD8-B57C-4B3F-8AF9-B99080672937}" type="pres">
      <dgm:prSet presAssocID="{EE7F4A9B-008D-4B2A-A6EA-34785CA0C903}" presName="ParentText" presStyleLbl="revTx" presStyleIdx="3" presStyleCnt="4">
        <dgm:presLayoutVars>
          <dgm:chMax val="0"/>
          <dgm:chPref val="0"/>
          <dgm:bulletEnabled val="1"/>
        </dgm:presLayoutVars>
      </dgm:prSet>
      <dgm:spPr/>
    </dgm:pt>
  </dgm:ptLst>
  <dgm:cxnLst>
    <dgm:cxn modelId="{49B5BE17-6474-624A-BA26-0D31AE37233E}" srcId="{3321DE63-2519-CF40-9BAF-3623791A2313}" destId="{92A5AB99-510C-5145-9070-C6CC7997BCDA}" srcOrd="1" destOrd="0" parTransId="{8CEC5F75-5642-134D-A415-607671B78606}" sibTransId="{B7A64E10-F232-E24B-867F-94E2F57C0452}"/>
    <dgm:cxn modelId="{41957F22-9C07-964B-A189-407831C32132}" type="presOf" srcId="{92A5AB99-510C-5145-9070-C6CC7997BCDA}" destId="{9565A91C-9A94-9346-ADBB-7555B89A3C1F}" srcOrd="0" destOrd="0" presId="urn:microsoft.com/office/officeart/2009/3/layout/StepUpProcess"/>
    <dgm:cxn modelId="{990B0967-78FF-EC46-916A-959F78ECBB84}" type="presOf" srcId="{1CFA1D08-3A26-A94B-B0D8-E51095AEE994}" destId="{C6C9E563-B617-9C45-ADEC-3A700C285F6C}" srcOrd="0" destOrd="0" presId="urn:microsoft.com/office/officeart/2009/3/layout/StepUpProcess"/>
    <dgm:cxn modelId="{09C35156-2691-EF43-BBFC-A40DB4245B9E}" type="presOf" srcId="{3321DE63-2519-CF40-9BAF-3623791A2313}" destId="{EB4AFBB1-6D6C-4041-B7F6-69B76DAE2803}" srcOrd="0" destOrd="0" presId="urn:microsoft.com/office/officeart/2009/3/layout/StepUpProcess"/>
    <dgm:cxn modelId="{4C379F57-F21D-6443-9800-97BE961E0519}" srcId="{3321DE63-2519-CF40-9BAF-3623791A2313}" destId="{EE7F4A9B-008D-4B2A-A6EA-34785CA0C903}" srcOrd="3" destOrd="0" parTransId="{CFC9A47B-E34D-4E9D-B713-708AFFD0BD6A}" sibTransId="{EA129F96-7A21-4A47-B606-3B9F6707E51C}"/>
    <dgm:cxn modelId="{F7466B99-0FE6-C54F-8BBA-9733FD753FB4}" srcId="{3321DE63-2519-CF40-9BAF-3623791A2313}" destId="{1CFA1D08-3A26-A94B-B0D8-E51095AEE994}" srcOrd="0" destOrd="0" parTransId="{455D8887-8AD9-D042-9149-874E1E52131E}" sibTransId="{75817E3E-ADB7-7D44-9F21-45563D2121B6}"/>
    <dgm:cxn modelId="{4B6B8699-A0F2-784F-81EB-812A35B2DE03}" type="presOf" srcId="{9EDBD370-013A-4BE1-BCCB-B15F1326C4CF}" destId="{D66D6B68-5632-433E-867D-DB3C9F00A460}" srcOrd="0" destOrd="0" presId="urn:microsoft.com/office/officeart/2009/3/layout/StepUpProcess"/>
    <dgm:cxn modelId="{301895B0-E5D4-D343-ABF6-58E0335407FC}" srcId="{3321DE63-2519-CF40-9BAF-3623791A2313}" destId="{9EDBD370-013A-4BE1-BCCB-B15F1326C4CF}" srcOrd="2" destOrd="0" parTransId="{A2B1A519-332C-4447-9003-35F97B774E42}" sibTransId="{694233D6-FE0D-4FFC-A3BD-5640F47FE8DE}"/>
    <dgm:cxn modelId="{C85D45B3-0485-764C-845D-212B1997D762}" type="presOf" srcId="{EE7F4A9B-008D-4B2A-A6EA-34785CA0C903}" destId="{6633FFD8-B57C-4B3F-8AF9-B99080672937}" srcOrd="0" destOrd="0" presId="urn:microsoft.com/office/officeart/2009/3/layout/StepUpProcess"/>
    <dgm:cxn modelId="{6CEDEAEF-AAF4-D946-BDEF-AE2A9A32CD2D}" type="presParOf" srcId="{EB4AFBB1-6D6C-4041-B7F6-69B76DAE2803}" destId="{76067DDB-3BC9-434B-BB4B-898546B61536}" srcOrd="0" destOrd="0" presId="urn:microsoft.com/office/officeart/2009/3/layout/StepUpProcess"/>
    <dgm:cxn modelId="{2A37A50C-C14E-E54C-9A8F-9B6001EDE858}" type="presParOf" srcId="{76067DDB-3BC9-434B-BB4B-898546B61536}" destId="{B567A603-8C99-8140-BE02-7149A1EA72F5}" srcOrd="0" destOrd="0" presId="urn:microsoft.com/office/officeart/2009/3/layout/StepUpProcess"/>
    <dgm:cxn modelId="{3F1181D8-CD97-9346-858A-B3E637E46E98}" type="presParOf" srcId="{76067DDB-3BC9-434B-BB4B-898546B61536}" destId="{C6C9E563-B617-9C45-ADEC-3A700C285F6C}" srcOrd="1" destOrd="0" presId="urn:microsoft.com/office/officeart/2009/3/layout/StepUpProcess"/>
    <dgm:cxn modelId="{CDA4C524-5A0C-1B4B-A2CC-BF8E78E789B9}" type="presParOf" srcId="{76067DDB-3BC9-434B-BB4B-898546B61536}" destId="{D83EEB4E-3943-5B45-A8BE-4484ED7A76A8}" srcOrd="2" destOrd="0" presId="urn:microsoft.com/office/officeart/2009/3/layout/StepUpProcess"/>
    <dgm:cxn modelId="{505F1BBC-1C29-3A49-B20A-05B1F2C332DD}" type="presParOf" srcId="{EB4AFBB1-6D6C-4041-B7F6-69B76DAE2803}" destId="{5BB585B3-2190-114E-9303-115AE45981ED}" srcOrd="1" destOrd="0" presId="urn:microsoft.com/office/officeart/2009/3/layout/StepUpProcess"/>
    <dgm:cxn modelId="{59A57AEE-829F-B44D-8A76-4B07B8DE4C5C}" type="presParOf" srcId="{5BB585B3-2190-114E-9303-115AE45981ED}" destId="{B2766B61-1FBC-B54D-B572-7863243D3A61}" srcOrd="0" destOrd="0" presId="urn:microsoft.com/office/officeart/2009/3/layout/StepUpProcess"/>
    <dgm:cxn modelId="{BF4B64E1-89E1-F144-8E26-6DAA62E64F06}" type="presParOf" srcId="{EB4AFBB1-6D6C-4041-B7F6-69B76DAE2803}" destId="{75BC5594-2C1E-814D-B23E-AAE2BBD8CC9E}" srcOrd="2" destOrd="0" presId="urn:microsoft.com/office/officeart/2009/3/layout/StepUpProcess"/>
    <dgm:cxn modelId="{9825CFE7-54A3-BD42-8197-A99926E9FE4F}" type="presParOf" srcId="{75BC5594-2C1E-814D-B23E-AAE2BBD8CC9E}" destId="{D0850068-9345-AF44-9744-0B64DDA7B319}" srcOrd="0" destOrd="0" presId="urn:microsoft.com/office/officeart/2009/3/layout/StepUpProcess"/>
    <dgm:cxn modelId="{B93A11D1-CFB2-FA48-9AE9-342738D16CEF}" type="presParOf" srcId="{75BC5594-2C1E-814D-B23E-AAE2BBD8CC9E}" destId="{9565A91C-9A94-9346-ADBB-7555B89A3C1F}" srcOrd="1" destOrd="0" presId="urn:microsoft.com/office/officeart/2009/3/layout/StepUpProcess"/>
    <dgm:cxn modelId="{C65ECD6E-A2F7-664C-B826-76DBC69CC652}" type="presParOf" srcId="{75BC5594-2C1E-814D-B23E-AAE2BBD8CC9E}" destId="{DFBDD9E1-7EF5-43BF-94E1-EB50105AE8A5}" srcOrd="2" destOrd="0" presId="urn:microsoft.com/office/officeart/2009/3/layout/StepUpProcess"/>
    <dgm:cxn modelId="{8A8A3CA9-013D-F54D-9AA3-9ED96CD7A901}" type="presParOf" srcId="{EB4AFBB1-6D6C-4041-B7F6-69B76DAE2803}" destId="{124F6F2A-020D-4F0A-8A8D-2FC877C7D55E}" srcOrd="3" destOrd="0" presId="urn:microsoft.com/office/officeart/2009/3/layout/StepUpProcess"/>
    <dgm:cxn modelId="{1E465097-212A-5C4A-B61A-78EED5705FC4}" type="presParOf" srcId="{124F6F2A-020D-4F0A-8A8D-2FC877C7D55E}" destId="{0F2C50EB-82E8-432D-8C4C-7A693DA28433}" srcOrd="0" destOrd="0" presId="urn:microsoft.com/office/officeart/2009/3/layout/StepUpProcess"/>
    <dgm:cxn modelId="{3E72E438-93F3-7347-B1FA-DA07BBEFA743}" type="presParOf" srcId="{EB4AFBB1-6D6C-4041-B7F6-69B76DAE2803}" destId="{EAA36737-4883-42FC-8DC2-C146AE47B654}" srcOrd="4" destOrd="0" presId="urn:microsoft.com/office/officeart/2009/3/layout/StepUpProcess"/>
    <dgm:cxn modelId="{C6F4EDD5-C5D6-5149-9F38-288A3465098D}" type="presParOf" srcId="{EAA36737-4883-42FC-8DC2-C146AE47B654}" destId="{7DBA0C66-598E-492D-BEFA-EE601ABD348C}" srcOrd="0" destOrd="0" presId="urn:microsoft.com/office/officeart/2009/3/layout/StepUpProcess"/>
    <dgm:cxn modelId="{ECBE694C-7B3B-9E40-9389-7D8E52EA4D92}" type="presParOf" srcId="{EAA36737-4883-42FC-8DC2-C146AE47B654}" destId="{D66D6B68-5632-433E-867D-DB3C9F00A460}" srcOrd="1" destOrd="0" presId="urn:microsoft.com/office/officeart/2009/3/layout/StepUpProcess"/>
    <dgm:cxn modelId="{F649E716-9E1E-9545-B594-7CFFAE6CD953}" type="presParOf" srcId="{EAA36737-4883-42FC-8DC2-C146AE47B654}" destId="{F7CF892A-9F8D-4464-96A2-2501ED22A335}" srcOrd="2" destOrd="0" presId="urn:microsoft.com/office/officeart/2009/3/layout/StepUpProcess"/>
    <dgm:cxn modelId="{237A5CBC-6E7E-3E4A-9575-4CCD5C233795}" type="presParOf" srcId="{EB4AFBB1-6D6C-4041-B7F6-69B76DAE2803}" destId="{5CFE9F61-9A5D-441E-8AD1-F14D25223D8C}" srcOrd="5" destOrd="0" presId="urn:microsoft.com/office/officeart/2009/3/layout/StepUpProcess"/>
    <dgm:cxn modelId="{8B973D0E-F628-1B4D-86EA-61F013639257}" type="presParOf" srcId="{5CFE9F61-9A5D-441E-8AD1-F14D25223D8C}" destId="{070B3E3A-A817-4519-86BC-79A99AAA119B}" srcOrd="0" destOrd="0" presId="urn:microsoft.com/office/officeart/2009/3/layout/StepUpProcess"/>
    <dgm:cxn modelId="{6D48A921-5F33-2B41-956B-7455EC70DADB}" type="presParOf" srcId="{EB4AFBB1-6D6C-4041-B7F6-69B76DAE2803}" destId="{51A2A47D-C3F6-4746-AD6A-F4699D289CAE}" srcOrd="6" destOrd="0" presId="urn:microsoft.com/office/officeart/2009/3/layout/StepUpProcess"/>
    <dgm:cxn modelId="{9D55FB66-E06D-5C47-BEB6-97FE3054139F}" type="presParOf" srcId="{51A2A47D-C3F6-4746-AD6A-F4699D289CAE}" destId="{F2573904-89E4-4BCA-91B9-431CF605BC66}" srcOrd="0" destOrd="0" presId="urn:microsoft.com/office/officeart/2009/3/layout/StepUpProcess"/>
    <dgm:cxn modelId="{84F7BE90-D488-8846-BACB-42EF19288B54}" type="presParOf" srcId="{51A2A47D-C3F6-4746-AD6A-F4699D289CAE}" destId="{6633FFD8-B57C-4B3F-8AF9-B99080672937}"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A603-8C99-8140-BE02-7149A1EA72F5}">
      <dsp:nvSpPr>
        <dsp:cNvPr id="0" name=""/>
        <dsp:cNvSpPr/>
      </dsp:nvSpPr>
      <dsp:spPr>
        <a:xfrm rot="5400000">
          <a:off x="277560" y="1624997"/>
          <a:ext cx="825926" cy="1374323"/>
        </a:xfrm>
        <a:prstGeom prst="corner">
          <a:avLst>
            <a:gd name="adj1" fmla="val 16120"/>
            <a:gd name="adj2" fmla="val 1611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C9E563-B617-9C45-ADEC-3A700C285F6C}">
      <dsp:nvSpPr>
        <dsp:cNvPr id="0" name=""/>
        <dsp:cNvSpPr/>
      </dsp:nvSpPr>
      <dsp:spPr>
        <a:xfrm>
          <a:off x="139693" y="2035624"/>
          <a:ext cx="1240746" cy="10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GB" sz="1800" kern="1200">
              <a:latin typeface="Arial"/>
            </a:rPr>
            <a:t>Model Selection - </a:t>
          </a:r>
          <a:r>
            <a:rPr lang="en-GB" sz="1800" kern="1200" err="1">
              <a:latin typeface="Arial"/>
            </a:rPr>
            <a:t>XGBoost</a:t>
          </a:r>
          <a:endParaRPr lang="en-GB" sz="1800" kern="1200"/>
        </a:p>
      </dsp:txBody>
      <dsp:txXfrm>
        <a:off x="139693" y="2035624"/>
        <a:ext cx="1240746" cy="1087587"/>
      </dsp:txXfrm>
    </dsp:sp>
    <dsp:sp modelId="{D83EEB4E-3943-5B45-A8BE-4484ED7A76A8}">
      <dsp:nvSpPr>
        <dsp:cNvPr id="0" name=""/>
        <dsp:cNvSpPr/>
      </dsp:nvSpPr>
      <dsp:spPr>
        <a:xfrm>
          <a:off x="1146336" y="1523818"/>
          <a:ext cx="234103" cy="234103"/>
        </a:xfrm>
        <a:prstGeom prst="triangle">
          <a:avLst>
            <a:gd name="adj" fmla="val 100000"/>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850068-9345-AF44-9744-0B64DDA7B319}">
      <dsp:nvSpPr>
        <dsp:cNvPr id="0" name=""/>
        <dsp:cNvSpPr/>
      </dsp:nvSpPr>
      <dsp:spPr>
        <a:xfrm rot="5400000">
          <a:off x="1796477" y="1249140"/>
          <a:ext cx="825926" cy="1374323"/>
        </a:xfrm>
        <a:prstGeom prst="corner">
          <a:avLst>
            <a:gd name="adj1" fmla="val 16120"/>
            <a:gd name="adj2" fmla="val 1611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65A91C-9A94-9346-ADBB-7555B89A3C1F}">
      <dsp:nvSpPr>
        <dsp:cNvPr id="0" name=""/>
        <dsp:cNvSpPr/>
      </dsp:nvSpPr>
      <dsp:spPr>
        <a:xfrm>
          <a:off x="1609035" y="1667750"/>
          <a:ext cx="1468188" cy="10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GB" sz="1800" kern="1200">
              <a:latin typeface="Arial"/>
            </a:rPr>
            <a:t>Model Training</a:t>
          </a:r>
        </a:p>
      </dsp:txBody>
      <dsp:txXfrm>
        <a:off x="1609035" y="1667750"/>
        <a:ext cx="1468188" cy="1087587"/>
      </dsp:txXfrm>
    </dsp:sp>
    <dsp:sp modelId="{DFBDD9E1-7EF5-43BF-94E1-EB50105AE8A5}">
      <dsp:nvSpPr>
        <dsp:cNvPr id="0" name=""/>
        <dsp:cNvSpPr/>
      </dsp:nvSpPr>
      <dsp:spPr>
        <a:xfrm>
          <a:off x="2665253" y="1147961"/>
          <a:ext cx="234103" cy="234103"/>
        </a:xfrm>
        <a:prstGeom prst="triangle">
          <a:avLst>
            <a:gd name="adj" fmla="val 100000"/>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BA0C66-598E-492D-BEFA-EE601ABD348C}">
      <dsp:nvSpPr>
        <dsp:cNvPr id="0" name=""/>
        <dsp:cNvSpPr/>
      </dsp:nvSpPr>
      <dsp:spPr>
        <a:xfrm rot="5400000">
          <a:off x="3315393" y="873283"/>
          <a:ext cx="825926" cy="1374323"/>
        </a:xfrm>
        <a:prstGeom prst="corner">
          <a:avLst>
            <a:gd name="adj1" fmla="val 16120"/>
            <a:gd name="adj2" fmla="val 1611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6D6B68-5632-433E-867D-DB3C9F00A460}">
      <dsp:nvSpPr>
        <dsp:cNvPr id="0" name=""/>
        <dsp:cNvSpPr/>
      </dsp:nvSpPr>
      <dsp:spPr>
        <a:xfrm>
          <a:off x="3177526" y="1283909"/>
          <a:ext cx="1240746" cy="10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latin typeface="Arial"/>
            </a:rPr>
            <a:t>Feature Selection</a:t>
          </a:r>
          <a:endParaRPr lang="en-US" sz="1800" kern="1200"/>
        </a:p>
      </dsp:txBody>
      <dsp:txXfrm>
        <a:off x="3177526" y="1283909"/>
        <a:ext cx="1240746" cy="1087587"/>
      </dsp:txXfrm>
    </dsp:sp>
    <dsp:sp modelId="{F7CF892A-9F8D-4464-96A2-2501ED22A335}">
      <dsp:nvSpPr>
        <dsp:cNvPr id="0" name=""/>
        <dsp:cNvSpPr/>
      </dsp:nvSpPr>
      <dsp:spPr>
        <a:xfrm>
          <a:off x="4184169" y="772103"/>
          <a:ext cx="234103" cy="234103"/>
        </a:xfrm>
        <a:prstGeom prst="triangle">
          <a:avLst>
            <a:gd name="adj" fmla="val 100000"/>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573904-89E4-4BCA-91B9-431CF605BC66}">
      <dsp:nvSpPr>
        <dsp:cNvPr id="0" name=""/>
        <dsp:cNvSpPr/>
      </dsp:nvSpPr>
      <dsp:spPr>
        <a:xfrm rot="5400000">
          <a:off x="4834310" y="497425"/>
          <a:ext cx="825926" cy="1374323"/>
        </a:xfrm>
        <a:prstGeom prst="corner">
          <a:avLst>
            <a:gd name="adj1" fmla="val 16120"/>
            <a:gd name="adj2" fmla="val 1611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33FFD8-B57C-4B3F-8AF9-B99080672937}">
      <dsp:nvSpPr>
        <dsp:cNvPr id="0" name=""/>
        <dsp:cNvSpPr/>
      </dsp:nvSpPr>
      <dsp:spPr>
        <a:xfrm>
          <a:off x="4696442" y="908052"/>
          <a:ext cx="1240746" cy="10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GB" sz="1900" kern="1200">
              <a:latin typeface="Arial"/>
            </a:rPr>
            <a:t>Nightly Rate Prediction</a:t>
          </a:r>
        </a:p>
      </dsp:txBody>
      <dsp:txXfrm>
        <a:off x="4696442" y="908052"/>
        <a:ext cx="1240746" cy="1087587"/>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949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9765d7774d_3_3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9765d7774d_3_3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175" y="1584238"/>
            <a:ext cx="3461400" cy="1511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7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175" y="3231075"/>
            <a:ext cx="3338400" cy="32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313826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8">
          <p15:clr>
            <a:srgbClr val="EA4335"/>
          </p15:clr>
        </p15:guide>
        <p15:guide id="3" pos="5472">
          <p15:clr>
            <a:srgbClr val="EA4335"/>
          </p15:clr>
        </p15:guide>
        <p15:guide id="4" orient="horz" pos="2982">
          <p15:clr>
            <a:srgbClr val="EA4335"/>
          </p15:clr>
        </p15:guide>
        <p15:guide id="5" pos="2880">
          <p15:clr>
            <a:srgbClr val="EA4335"/>
          </p15:clr>
        </p15:guide>
        <p15:guide id="6" orient="horz" pos="1620">
          <p15:clr>
            <a:srgbClr val="EA4335"/>
          </p15:clr>
        </p15:guide>
        <p15:guide id="7" pos="4176">
          <p15:clr>
            <a:srgbClr val="EA4335"/>
          </p15:clr>
        </p15:guide>
        <p15:guide id="8" pos="1584">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98136" y="1840009"/>
            <a:ext cx="4904881" cy="16761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a:latin typeface="+mj-lt"/>
              </a:rPr>
              <a:t>Business Growth Strategy for Hosts</a:t>
            </a:r>
            <a:br>
              <a:rPr lang="en-US" sz="4000">
                <a:latin typeface="+mj-lt"/>
              </a:rPr>
            </a:br>
            <a:r>
              <a:rPr lang="en-US" sz="4000">
                <a:solidFill>
                  <a:schemeClr val="tx2">
                    <a:lumMod val="75000"/>
                  </a:schemeClr>
                </a:solidFill>
                <a:latin typeface="+mj-lt"/>
              </a:rPr>
              <a:t>on</a:t>
            </a:r>
            <a:r>
              <a:rPr lang="en-US" sz="4000">
                <a:latin typeface="+mj-lt"/>
              </a:rPr>
              <a:t> </a:t>
            </a:r>
            <a:r>
              <a:rPr lang="en-US" sz="4000" b="1">
                <a:solidFill>
                  <a:schemeClr val="accent5"/>
                </a:solidFill>
                <a:latin typeface="+mj-lt"/>
              </a:rPr>
              <a:t>Airbnb Platform</a:t>
            </a:r>
          </a:p>
        </p:txBody>
      </p:sp>
      <p:grpSp>
        <p:nvGrpSpPr>
          <p:cNvPr id="57" name="Google Shape;57;p15"/>
          <p:cNvGrpSpPr/>
          <p:nvPr/>
        </p:nvGrpSpPr>
        <p:grpSpPr>
          <a:xfrm rot="1578645" flipH="1">
            <a:off x="2241535" y="1173875"/>
            <a:ext cx="1566930" cy="1715068"/>
            <a:chOff x="4718425" y="934625"/>
            <a:chExt cx="1467100" cy="1605800"/>
          </a:xfrm>
        </p:grpSpPr>
        <p:cxnSp>
          <p:nvCxnSpPr>
            <p:cNvPr id="58" name="Google Shape;58;p15"/>
            <p:cNvCxnSpPr/>
            <p:nvPr/>
          </p:nvCxnSpPr>
          <p:spPr>
            <a:xfrm>
              <a:off x="5119625" y="1316725"/>
              <a:ext cx="1065900" cy="1223700"/>
            </a:xfrm>
            <a:prstGeom prst="straightConnector1">
              <a:avLst/>
            </a:prstGeom>
            <a:noFill/>
            <a:ln w="9525" cap="flat" cmpd="sng">
              <a:solidFill>
                <a:srgbClr val="000000"/>
              </a:solidFill>
              <a:prstDash val="solid"/>
              <a:round/>
              <a:headEnd type="none" w="med" len="med"/>
              <a:tailEnd type="none" w="med" len="med"/>
            </a:ln>
          </p:spPr>
        </p:cxnSp>
        <p:sp>
          <p:nvSpPr>
            <p:cNvPr id="59" name="Google Shape;59;p15"/>
            <p:cNvSpPr/>
            <p:nvPr/>
          </p:nvSpPr>
          <p:spPr>
            <a:xfrm>
              <a:off x="4718425" y="934625"/>
              <a:ext cx="826800" cy="8268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0" name="Google Shape;60;p15"/>
          <p:cNvGrpSpPr/>
          <p:nvPr/>
        </p:nvGrpSpPr>
        <p:grpSpPr>
          <a:xfrm rot="1578645" flipH="1">
            <a:off x="719095" y="2169294"/>
            <a:ext cx="883060" cy="1781848"/>
            <a:chOff x="6176375" y="2540550"/>
            <a:chExt cx="826800" cy="1668325"/>
          </a:xfrm>
        </p:grpSpPr>
        <p:cxnSp>
          <p:nvCxnSpPr>
            <p:cNvPr id="61" name="Google Shape;61;p15"/>
            <p:cNvCxnSpPr/>
            <p:nvPr/>
          </p:nvCxnSpPr>
          <p:spPr>
            <a:xfrm rot="10800000">
              <a:off x="6190500" y="2540550"/>
              <a:ext cx="406200" cy="1281000"/>
            </a:xfrm>
            <a:prstGeom prst="straightConnector1">
              <a:avLst/>
            </a:prstGeom>
            <a:noFill/>
            <a:ln w="9525" cap="flat" cmpd="sng">
              <a:solidFill>
                <a:srgbClr val="000000"/>
              </a:solidFill>
              <a:prstDash val="solid"/>
              <a:round/>
              <a:headEnd type="none" w="med" len="med"/>
              <a:tailEnd type="none" w="med" len="med"/>
            </a:ln>
          </p:spPr>
        </p:cxnSp>
        <p:sp>
          <p:nvSpPr>
            <p:cNvPr id="62" name="Google Shape;62;p15"/>
            <p:cNvSpPr/>
            <p:nvPr/>
          </p:nvSpPr>
          <p:spPr>
            <a:xfrm>
              <a:off x="6176375" y="3382075"/>
              <a:ext cx="826800" cy="8268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63;p15"/>
          <p:cNvGrpSpPr/>
          <p:nvPr/>
        </p:nvGrpSpPr>
        <p:grpSpPr>
          <a:xfrm rot="1578645" flipH="1">
            <a:off x="1785816" y="736913"/>
            <a:ext cx="709717" cy="1720355"/>
            <a:chOff x="6042175" y="934625"/>
            <a:chExt cx="664500" cy="1610750"/>
          </a:xfrm>
        </p:grpSpPr>
        <p:cxnSp>
          <p:nvCxnSpPr>
            <p:cNvPr id="64" name="Google Shape;64;p15"/>
            <p:cNvCxnSpPr/>
            <p:nvPr/>
          </p:nvCxnSpPr>
          <p:spPr>
            <a:xfrm flipH="1">
              <a:off x="6190500" y="1278475"/>
              <a:ext cx="191100" cy="1266900"/>
            </a:xfrm>
            <a:prstGeom prst="straightConnector1">
              <a:avLst/>
            </a:prstGeom>
            <a:noFill/>
            <a:ln w="9525" cap="flat" cmpd="sng">
              <a:solidFill>
                <a:srgbClr val="000000"/>
              </a:solidFill>
              <a:prstDash val="solid"/>
              <a:round/>
              <a:headEnd type="none" w="med" len="med"/>
              <a:tailEnd type="none" w="med" len="med"/>
            </a:ln>
          </p:spPr>
        </p:cxnSp>
        <p:sp>
          <p:nvSpPr>
            <p:cNvPr id="65" name="Google Shape;65;p15"/>
            <p:cNvSpPr/>
            <p:nvPr/>
          </p:nvSpPr>
          <p:spPr>
            <a:xfrm>
              <a:off x="6042175" y="934625"/>
              <a:ext cx="664500" cy="6645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6" name="Google Shape;66;p15"/>
          <p:cNvGrpSpPr/>
          <p:nvPr/>
        </p:nvGrpSpPr>
        <p:grpSpPr>
          <a:xfrm rot="1578645" flipH="1">
            <a:off x="232434" y="1277483"/>
            <a:ext cx="1983628" cy="780902"/>
            <a:chOff x="6185550" y="1814200"/>
            <a:chExt cx="1857250" cy="731150"/>
          </a:xfrm>
        </p:grpSpPr>
        <p:cxnSp>
          <p:nvCxnSpPr>
            <p:cNvPr id="67" name="Google Shape;67;p15"/>
            <p:cNvCxnSpPr/>
            <p:nvPr/>
          </p:nvCxnSpPr>
          <p:spPr>
            <a:xfrm flipH="1">
              <a:off x="6185550" y="2158050"/>
              <a:ext cx="1534500" cy="387300"/>
            </a:xfrm>
            <a:prstGeom prst="straightConnector1">
              <a:avLst/>
            </a:prstGeom>
            <a:noFill/>
            <a:ln w="9525" cap="flat" cmpd="sng">
              <a:solidFill>
                <a:srgbClr val="000000"/>
              </a:solidFill>
              <a:prstDash val="solid"/>
              <a:round/>
              <a:headEnd type="none" w="med" len="med"/>
              <a:tailEnd type="none" w="med" len="med"/>
            </a:ln>
          </p:spPr>
        </p:cxnSp>
        <p:sp>
          <p:nvSpPr>
            <p:cNvPr id="68" name="Google Shape;68;p15"/>
            <p:cNvSpPr/>
            <p:nvPr/>
          </p:nvSpPr>
          <p:spPr>
            <a:xfrm>
              <a:off x="7378300" y="1814200"/>
              <a:ext cx="664500" cy="6645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 name="Google Shape;69;p15"/>
          <p:cNvGrpSpPr/>
          <p:nvPr/>
        </p:nvGrpSpPr>
        <p:grpSpPr>
          <a:xfrm rot="1578645" flipH="1">
            <a:off x="1618829" y="2835601"/>
            <a:ext cx="1944805" cy="975633"/>
            <a:chOff x="4369400" y="2545175"/>
            <a:chExt cx="1820900" cy="913475"/>
          </a:xfrm>
        </p:grpSpPr>
        <p:cxnSp>
          <p:nvCxnSpPr>
            <p:cNvPr id="70" name="Google Shape;70;p15"/>
            <p:cNvCxnSpPr/>
            <p:nvPr/>
          </p:nvCxnSpPr>
          <p:spPr>
            <a:xfrm rot="10800000" flipH="1">
              <a:off x="4689400" y="2545175"/>
              <a:ext cx="1500900" cy="592800"/>
            </a:xfrm>
            <a:prstGeom prst="straightConnector1">
              <a:avLst/>
            </a:prstGeom>
            <a:noFill/>
            <a:ln w="9525" cap="flat" cmpd="sng">
              <a:solidFill>
                <a:srgbClr val="000000"/>
              </a:solidFill>
              <a:prstDash val="solid"/>
              <a:round/>
              <a:headEnd type="none" w="med" len="med"/>
              <a:tailEnd type="none" w="med" len="med"/>
            </a:ln>
          </p:spPr>
        </p:cxnSp>
        <p:sp>
          <p:nvSpPr>
            <p:cNvPr id="71" name="Google Shape;71;p15"/>
            <p:cNvSpPr/>
            <p:nvPr/>
          </p:nvSpPr>
          <p:spPr>
            <a:xfrm>
              <a:off x="4369400" y="2794150"/>
              <a:ext cx="664500" cy="664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2" name="Google Shape;72;p15"/>
          <p:cNvGrpSpPr/>
          <p:nvPr/>
        </p:nvGrpSpPr>
        <p:grpSpPr>
          <a:xfrm rot="1578645" flipH="1">
            <a:off x="1490452" y="2649331"/>
            <a:ext cx="1276075" cy="1710769"/>
            <a:chOff x="4995600" y="2545225"/>
            <a:chExt cx="1194775" cy="1601775"/>
          </a:xfrm>
        </p:grpSpPr>
        <p:cxnSp>
          <p:nvCxnSpPr>
            <p:cNvPr id="73" name="Google Shape;73;p15"/>
            <p:cNvCxnSpPr/>
            <p:nvPr/>
          </p:nvCxnSpPr>
          <p:spPr>
            <a:xfrm rot="10800000" flipH="1">
              <a:off x="5325175" y="2545225"/>
              <a:ext cx="865200" cy="1305000"/>
            </a:xfrm>
            <a:prstGeom prst="straightConnector1">
              <a:avLst/>
            </a:prstGeom>
            <a:noFill/>
            <a:ln w="9525" cap="flat" cmpd="sng">
              <a:solidFill>
                <a:srgbClr val="000000"/>
              </a:solidFill>
              <a:prstDash val="solid"/>
              <a:round/>
              <a:headEnd type="none" w="med" len="med"/>
              <a:tailEnd type="none" w="med" len="med"/>
            </a:ln>
          </p:spPr>
        </p:cxnSp>
        <p:sp>
          <p:nvSpPr>
            <p:cNvPr id="74" name="Google Shape;74;p15"/>
            <p:cNvSpPr/>
            <p:nvPr/>
          </p:nvSpPr>
          <p:spPr>
            <a:xfrm>
              <a:off x="4995600" y="3482500"/>
              <a:ext cx="664500" cy="6645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5" name="Google Shape;75;p15"/>
          <p:cNvGrpSpPr/>
          <p:nvPr/>
        </p:nvGrpSpPr>
        <p:grpSpPr>
          <a:xfrm rot="1578645" flipH="1">
            <a:off x="476609" y="2114271"/>
            <a:ext cx="1383493" cy="664004"/>
            <a:chOff x="6190400" y="2545375"/>
            <a:chExt cx="1295350" cy="621700"/>
          </a:xfrm>
        </p:grpSpPr>
        <p:cxnSp>
          <p:nvCxnSpPr>
            <p:cNvPr id="76" name="Google Shape;76;p15"/>
            <p:cNvCxnSpPr/>
            <p:nvPr/>
          </p:nvCxnSpPr>
          <p:spPr>
            <a:xfrm rot="10800000">
              <a:off x="6190400" y="2545375"/>
              <a:ext cx="1085100" cy="401400"/>
            </a:xfrm>
            <a:prstGeom prst="straightConnector1">
              <a:avLst/>
            </a:prstGeom>
            <a:noFill/>
            <a:ln w="9525" cap="flat" cmpd="sng">
              <a:solidFill>
                <a:srgbClr val="000000"/>
              </a:solidFill>
              <a:prstDash val="solid"/>
              <a:round/>
              <a:headEnd type="none" w="med" len="med"/>
              <a:tailEnd type="none" w="med" len="med"/>
            </a:ln>
          </p:spPr>
        </p:cxnSp>
        <p:sp>
          <p:nvSpPr>
            <p:cNvPr id="77" name="Google Shape;77;p15"/>
            <p:cNvSpPr/>
            <p:nvPr/>
          </p:nvSpPr>
          <p:spPr>
            <a:xfrm>
              <a:off x="7031550" y="2712875"/>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1578645" flipH="1">
            <a:off x="1968965" y="2350837"/>
            <a:ext cx="1561911" cy="485107"/>
            <a:chOff x="4718425" y="2096250"/>
            <a:chExt cx="1462400" cy="454200"/>
          </a:xfrm>
        </p:grpSpPr>
        <p:cxnSp>
          <p:nvCxnSpPr>
            <p:cNvPr id="79" name="Google Shape;79;p15"/>
            <p:cNvCxnSpPr/>
            <p:nvPr/>
          </p:nvCxnSpPr>
          <p:spPr>
            <a:xfrm>
              <a:off x="4947525" y="2334900"/>
              <a:ext cx="1233300" cy="205500"/>
            </a:xfrm>
            <a:prstGeom prst="straightConnector1">
              <a:avLst/>
            </a:prstGeom>
            <a:noFill/>
            <a:ln w="9525" cap="flat" cmpd="sng">
              <a:solidFill>
                <a:srgbClr val="000000"/>
              </a:solidFill>
              <a:prstDash val="solid"/>
              <a:round/>
              <a:headEnd type="none" w="med" len="med"/>
              <a:tailEnd type="none" w="med" len="med"/>
            </a:ln>
          </p:spPr>
        </p:cxnSp>
        <p:sp>
          <p:nvSpPr>
            <p:cNvPr id="80" name="Google Shape;80;p15"/>
            <p:cNvSpPr/>
            <p:nvPr/>
          </p:nvSpPr>
          <p:spPr>
            <a:xfrm>
              <a:off x="4718425" y="2096250"/>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rot="1578645" flipH="1">
            <a:off x="1133715" y="1151126"/>
            <a:ext cx="1113158" cy="1112690"/>
            <a:chOff x="6185500" y="1498650"/>
            <a:chExt cx="1042238" cy="1041800"/>
          </a:xfrm>
        </p:grpSpPr>
        <p:cxnSp>
          <p:nvCxnSpPr>
            <p:cNvPr id="82" name="Google Shape;82;p15"/>
            <p:cNvCxnSpPr/>
            <p:nvPr/>
          </p:nvCxnSpPr>
          <p:spPr>
            <a:xfrm flipH="1">
              <a:off x="6185500" y="1746950"/>
              <a:ext cx="822300" cy="793500"/>
            </a:xfrm>
            <a:prstGeom prst="straightConnector1">
              <a:avLst/>
            </a:prstGeom>
            <a:noFill/>
            <a:ln w="9525" cap="flat" cmpd="sng">
              <a:solidFill>
                <a:srgbClr val="000000"/>
              </a:solidFill>
              <a:prstDash val="solid"/>
              <a:round/>
              <a:headEnd type="none" w="med" len="med"/>
              <a:tailEnd type="none" w="med" len="med"/>
            </a:ln>
          </p:spPr>
        </p:cxnSp>
        <p:sp>
          <p:nvSpPr>
            <p:cNvPr id="83" name="Google Shape;83;p15"/>
            <p:cNvSpPr/>
            <p:nvPr/>
          </p:nvSpPr>
          <p:spPr>
            <a:xfrm>
              <a:off x="6773538" y="1498650"/>
              <a:ext cx="454200" cy="45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5"/>
          <p:cNvGrpSpPr/>
          <p:nvPr/>
        </p:nvGrpSpPr>
        <p:grpSpPr>
          <a:xfrm rot="1578645" flipH="1">
            <a:off x="1329535" y="1831161"/>
            <a:ext cx="1250896" cy="1250896"/>
            <a:chOff x="5587975" y="1952850"/>
            <a:chExt cx="1171200" cy="1171200"/>
          </a:xfrm>
        </p:grpSpPr>
        <p:sp>
          <p:nvSpPr>
            <p:cNvPr id="85" name="Google Shape;85;p15"/>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grpSp>
        <p:nvGrpSpPr>
          <p:cNvPr id="87" name="Google Shape;87;p15"/>
          <p:cNvGrpSpPr/>
          <p:nvPr/>
        </p:nvGrpSpPr>
        <p:grpSpPr>
          <a:xfrm>
            <a:off x="1664800" y="2156730"/>
            <a:ext cx="580986" cy="579903"/>
            <a:chOff x="1421638" y="4125629"/>
            <a:chExt cx="374709" cy="374010"/>
          </a:xfrm>
        </p:grpSpPr>
        <p:sp>
          <p:nvSpPr>
            <p:cNvPr id="88" name="Google Shape;88;p15"/>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3F4ACEB-A5F0-20A5-4C0E-6C3C25FD2D53}"/>
              </a:ext>
            </a:extLst>
          </p:cNvPr>
          <p:cNvPicPr>
            <a:picLocks noChangeAspect="1"/>
          </p:cNvPicPr>
          <p:nvPr/>
        </p:nvPicPr>
        <p:blipFill>
          <a:blip r:embed="rId3"/>
          <a:stretch>
            <a:fillRect/>
          </a:stretch>
        </p:blipFill>
        <p:spPr>
          <a:xfrm>
            <a:off x="8347469" y="4554289"/>
            <a:ext cx="729899" cy="4727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909801-9E62-C0BF-5A8E-67D8976F35AB}"/>
              </a:ext>
            </a:extLst>
          </p:cNvPr>
          <p:cNvSpPr/>
          <p:nvPr/>
        </p:nvSpPr>
        <p:spPr>
          <a:xfrm>
            <a:off x="206920" y="1646833"/>
            <a:ext cx="3913000" cy="771188"/>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6CF30-4031-B1C4-A4B9-B0EB579E64C9}"/>
              </a:ext>
            </a:extLst>
          </p:cNvPr>
          <p:cNvSpPr>
            <a:spLocks noGrp="1"/>
          </p:cNvSpPr>
          <p:nvPr>
            <p:ph type="title"/>
          </p:nvPr>
        </p:nvSpPr>
        <p:spPr>
          <a:xfrm>
            <a:off x="202294" y="3186"/>
            <a:ext cx="8520600" cy="521013"/>
          </a:xfrm>
        </p:spPr>
        <p:txBody>
          <a:bodyPr/>
          <a:lstStyle/>
          <a:p>
            <a:r>
              <a:rPr lang="en-US" sz="3000" b="1">
                <a:latin typeface="+mj-lt"/>
              </a:rPr>
              <a:t>Revenue Drivers in the “Chosen Tract”</a:t>
            </a:r>
          </a:p>
        </p:txBody>
      </p:sp>
      <p:cxnSp>
        <p:nvCxnSpPr>
          <p:cNvPr id="4" name="Straight Connector 3">
            <a:extLst>
              <a:ext uri="{FF2B5EF4-FFF2-40B4-BE49-F238E27FC236}">
                <a16:creationId xmlns:a16="http://schemas.microsoft.com/office/drawing/2014/main" id="{1FA88361-92FC-6163-D55D-005860203460}"/>
              </a:ext>
            </a:extLst>
          </p:cNvPr>
          <p:cNvCxnSpPr>
            <a:cxnSpLocks/>
          </p:cNvCxnSpPr>
          <p:nvPr/>
        </p:nvCxnSpPr>
        <p:spPr>
          <a:xfrm>
            <a:off x="4221380" y="1272282"/>
            <a:ext cx="0" cy="3531628"/>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DC8034B-7438-5ABD-14D9-47061D541BF2}"/>
              </a:ext>
            </a:extLst>
          </p:cNvPr>
          <p:cNvSpPr txBox="1"/>
          <p:nvPr/>
        </p:nvSpPr>
        <p:spPr>
          <a:xfrm>
            <a:off x="705858" y="1638391"/>
            <a:ext cx="2500046" cy="307777"/>
          </a:xfrm>
          <a:prstGeom prst="rect">
            <a:avLst/>
          </a:prstGeom>
          <a:noFill/>
        </p:spPr>
        <p:txBody>
          <a:bodyPr wrap="square" rtlCol="0">
            <a:spAutoFit/>
          </a:bodyPr>
          <a:lstStyle/>
          <a:p>
            <a:pPr algn="ctr"/>
            <a:r>
              <a:rPr lang="en-US" b="1">
                <a:solidFill>
                  <a:schemeClr val="accent5"/>
                </a:solidFill>
                <a:latin typeface="Calibri" panose="020F0502020204030204" pitchFamily="34" charset="0"/>
                <a:ea typeface="Calibri" panose="020F0502020204030204" pitchFamily="34" charset="0"/>
                <a:cs typeface="Calibri" panose="020F0502020204030204" pitchFamily="34" charset="0"/>
              </a:rPr>
              <a:t>Finalized Tract in Chicago</a:t>
            </a:r>
          </a:p>
        </p:txBody>
      </p:sp>
      <p:sp>
        <p:nvSpPr>
          <p:cNvPr id="11" name="TextBox 10">
            <a:extLst>
              <a:ext uri="{FF2B5EF4-FFF2-40B4-BE49-F238E27FC236}">
                <a16:creationId xmlns:a16="http://schemas.microsoft.com/office/drawing/2014/main" id="{5FA498B4-B540-F367-6C4A-85DED5CF6EA2}"/>
              </a:ext>
            </a:extLst>
          </p:cNvPr>
          <p:cNvSpPr txBox="1"/>
          <p:nvPr/>
        </p:nvSpPr>
        <p:spPr>
          <a:xfrm>
            <a:off x="774020" y="2638725"/>
            <a:ext cx="2500046" cy="307777"/>
          </a:xfrm>
          <a:prstGeom prst="rect">
            <a:avLst/>
          </a:prstGeom>
          <a:noFill/>
        </p:spPr>
        <p:txBody>
          <a:bodyPr wrap="square" lIns="91440" tIns="45720" rIns="91440" bIns="45720" rtlCol="0" anchor="t">
            <a:spAutoFit/>
          </a:bodyPr>
          <a:lstStyle/>
          <a:p>
            <a:pPr algn="ctr"/>
            <a:r>
              <a:rPr lang="en-US" b="1" err="1">
                <a:solidFill>
                  <a:schemeClr val="accent5"/>
                </a:solidFill>
                <a:latin typeface="Calibri"/>
                <a:cs typeface="Calibri"/>
              </a:rPr>
              <a:t>XGBoost</a:t>
            </a:r>
            <a:r>
              <a:rPr lang="en-US" b="1">
                <a:solidFill>
                  <a:schemeClr val="accent5"/>
                </a:solidFill>
                <a:latin typeface="Calibri"/>
                <a:cs typeface="Calibri"/>
              </a:rPr>
              <a:t> Model</a:t>
            </a:r>
            <a:endParaRPr lang="en-US" err="1">
              <a:solidFill>
                <a:schemeClr val="accent5"/>
              </a:solidFill>
            </a:endParaRPr>
          </a:p>
        </p:txBody>
      </p:sp>
      <p:sp>
        <p:nvSpPr>
          <p:cNvPr id="3" name="Rounded Rectangle 2">
            <a:extLst>
              <a:ext uri="{FF2B5EF4-FFF2-40B4-BE49-F238E27FC236}">
                <a16:creationId xmlns:a16="http://schemas.microsoft.com/office/drawing/2014/main" id="{26FB16D0-3995-9D2C-3E68-9480CB2ABE45}"/>
              </a:ext>
            </a:extLst>
          </p:cNvPr>
          <p:cNvSpPr/>
          <p:nvPr/>
        </p:nvSpPr>
        <p:spPr>
          <a:xfrm>
            <a:off x="4312920" y="1015464"/>
            <a:ext cx="4618429" cy="30267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Important Feature for Tract 2</a:t>
            </a:r>
          </a:p>
        </p:txBody>
      </p:sp>
      <p:sp>
        <p:nvSpPr>
          <p:cNvPr id="9" name="Rectangle 8">
            <a:extLst>
              <a:ext uri="{FF2B5EF4-FFF2-40B4-BE49-F238E27FC236}">
                <a16:creationId xmlns:a16="http://schemas.microsoft.com/office/drawing/2014/main" id="{73747FE5-FCA2-D124-33BD-82CC73F6E5E7}"/>
              </a:ext>
            </a:extLst>
          </p:cNvPr>
          <p:cNvSpPr/>
          <p:nvPr/>
        </p:nvSpPr>
        <p:spPr>
          <a:xfrm>
            <a:off x="202731" y="2517528"/>
            <a:ext cx="3913544" cy="1624226"/>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9CF81D7-5FBB-08FB-D77B-D19DC1136AE0}"/>
              </a:ext>
            </a:extLst>
          </p:cNvPr>
          <p:cNvSpPr/>
          <p:nvPr/>
        </p:nvSpPr>
        <p:spPr>
          <a:xfrm>
            <a:off x="194327" y="997170"/>
            <a:ext cx="3895757" cy="56142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Analyzing Competitive environment within High potential Tracts</a:t>
            </a:r>
          </a:p>
        </p:txBody>
      </p:sp>
      <p:sp>
        <p:nvSpPr>
          <p:cNvPr id="18" name="Rounded Rectangle 17">
            <a:extLst>
              <a:ext uri="{FF2B5EF4-FFF2-40B4-BE49-F238E27FC236}">
                <a16:creationId xmlns:a16="http://schemas.microsoft.com/office/drawing/2014/main" id="{56894712-6031-FA14-593C-C929CBE6F2C8}"/>
              </a:ext>
            </a:extLst>
          </p:cNvPr>
          <p:cNvSpPr/>
          <p:nvPr/>
        </p:nvSpPr>
        <p:spPr>
          <a:xfrm>
            <a:off x="168137" y="4245698"/>
            <a:ext cx="3947160" cy="77623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Predictive analysis to help hosts understand key features for differentiation and competitive positioning</a:t>
            </a:r>
          </a:p>
        </p:txBody>
      </p:sp>
      <p:pic>
        <p:nvPicPr>
          <p:cNvPr id="10" name="Picture 9" descr="A graph with red and white bars&#10;&#10;Description automatically generated">
            <a:extLst>
              <a:ext uri="{FF2B5EF4-FFF2-40B4-BE49-F238E27FC236}">
                <a16:creationId xmlns:a16="http://schemas.microsoft.com/office/drawing/2014/main" id="{6F895E21-2121-4D62-C7C1-B908ACF8BADA}"/>
              </a:ext>
            </a:extLst>
          </p:cNvPr>
          <p:cNvPicPr>
            <a:picLocks noChangeAspect="1"/>
          </p:cNvPicPr>
          <p:nvPr/>
        </p:nvPicPr>
        <p:blipFill>
          <a:blip r:embed="rId2"/>
          <a:stretch>
            <a:fillRect/>
          </a:stretch>
        </p:blipFill>
        <p:spPr>
          <a:xfrm>
            <a:off x="4358846" y="1417921"/>
            <a:ext cx="4635327" cy="306450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7483E8A-78CE-D343-C58D-15B58F182E8C}"/>
              </a:ext>
            </a:extLst>
          </p:cNvPr>
          <p:cNvPicPr>
            <a:picLocks noChangeAspect="1"/>
          </p:cNvPicPr>
          <p:nvPr/>
        </p:nvPicPr>
        <p:blipFill>
          <a:blip r:embed="rId3"/>
          <a:stretch>
            <a:fillRect/>
          </a:stretch>
        </p:blipFill>
        <p:spPr>
          <a:xfrm>
            <a:off x="6714351" y="2374893"/>
            <a:ext cx="2117641" cy="1567604"/>
          </a:xfrm>
          <a:prstGeom prst="rect">
            <a:avLst/>
          </a:prstGeom>
        </p:spPr>
      </p:pic>
      <p:sp>
        <p:nvSpPr>
          <p:cNvPr id="12" name="Slide Number Placeholder 11">
            <a:extLst>
              <a:ext uri="{FF2B5EF4-FFF2-40B4-BE49-F238E27FC236}">
                <a16:creationId xmlns:a16="http://schemas.microsoft.com/office/drawing/2014/main" id="{B1879865-295E-0819-5C58-EEB8436836D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16" name="Picture 15">
            <a:extLst>
              <a:ext uri="{FF2B5EF4-FFF2-40B4-BE49-F238E27FC236}">
                <a16:creationId xmlns:a16="http://schemas.microsoft.com/office/drawing/2014/main" id="{E9FCD2E4-6C9A-10CE-89F0-1932FAB0C05F}"/>
              </a:ext>
            </a:extLst>
          </p:cNvPr>
          <p:cNvPicPr>
            <a:picLocks noChangeAspect="1"/>
          </p:cNvPicPr>
          <p:nvPr/>
        </p:nvPicPr>
        <p:blipFill>
          <a:blip r:embed="rId4"/>
          <a:stretch>
            <a:fillRect/>
          </a:stretch>
        </p:blipFill>
        <p:spPr>
          <a:xfrm>
            <a:off x="8347469" y="4554289"/>
            <a:ext cx="729899" cy="472733"/>
          </a:xfrm>
          <a:prstGeom prst="rect">
            <a:avLst/>
          </a:prstGeom>
        </p:spPr>
      </p:pic>
      <p:pic>
        <p:nvPicPr>
          <p:cNvPr id="19" name="Picture 18" descr="A close-up of a math equation&#10;&#10;Description automatically generated">
            <a:extLst>
              <a:ext uri="{FF2B5EF4-FFF2-40B4-BE49-F238E27FC236}">
                <a16:creationId xmlns:a16="http://schemas.microsoft.com/office/drawing/2014/main" id="{CB39678B-CEDB-9474-D6AB-CBCB220C2104}"/>
              </a:ext>
            </a:extLst>
          </p:cNvPr>
          <p:cNvPicPr>
            <a:picLocks noChangeAspect="1"/>
          </p:cNvPicPr>
          <p:nvPr/>
        </p:nvPicPr>
        <p:blipFill>
          <a:blip r:embed="rId5"/>
          <a:stretch>
            <a:fillRect/>
          </a:stretch>
        </p:blipFill>
        <p:spPr>
          <a:xfrm>
            <a:off x="771525" y="1894408"/>
            <a:ext cx="2390215" cy="447008"/>
          </a:xfrm>
          <a:prstGeom prst="rect">
            <a:avLst/>
          </a:prstGeom>
        </p:spPr>
      </p:pic>
      <p:pic>
        <p:nvPicPr>
          <p:cNvPr id="22" name="Picture 21" descr="A black text on a white background&#10;&#10;Description automatically generated">
            <a:extLst>
              <a:ext uri="{FF2B5EF4-FFF2-40B4-BE49-F238E27FC236}">
                <a16:creationId xmlns:a16="http://schemas.microsoft.com/office/drawing/2014/main" id="{833A7D36-3E08-C434-D71B-4857B80A3515}"/>
              </a:ext>
            </a:extLst>
          </p:cNvPr>
          <p:cNvPicPr>
            <a:picLocks noChangeAspect="1"/>
          </p:cNvPicPr>
          <p:nvPr/>
        </p:nvPicPr>
        <p:blipFill>
          <a:blip r:embed="rId6"/>
          <a:stretch>
            <a:fillRect/>
          </a:stretch>
        </p:blipFill>
        <p:spPr>
          <a:xfrm>
            <a:off x="4462594" y="4482430"/>
            <a:ext cx="3297891" cy="606472"/>
          </a:xfrm>
          <a:prstGeom prst="rect">
            <a:avLst/>
          </a:prstGeom>
          <a:ln w="12700">
            <a:solidFill>
              <a:schemeClr val="tx1">
                <a:lumMod val="50000"/>
                <a:lumOff val="50000"/>
              </a:schemeClr>
            </a:solidFill>
          </a:ln>
        </p:spPr>
      </p:pic>
      <p:pic>
        <p:nvPicPr>
          <p:cNvPr id="23" name="Picture 22" descr="A screen shot of a computer code&#10;&#10;Description automatically generated">
            <a:extLst>
              <a:ext uri="{FF2B5EF4-FFF2-40B4-BE49-F238E27FC236}">
                <a16:creationId xmlns:a16="http://schemas.microsoft.com/office/drawing/2014/main" id="{0904337A-0812-39AE-00E3-17C40E0A61C4}"/>
              </a:ext>
            </a:extLst>
          </p:cNvPr>
          <p:cNvPicPr>
            <a:picLocks noChangeAspect="1"/>
          </p:cNvPicPr>
          <p:nvPr/>
        </p:nvPicPr>
        <p:blipFill>
          <a:blip r:embed="rId7"/>
          <a:stretch>
            <a:fillRect/>
          </a:stretch>
        </p:blipFill>
        <p:spPr>
          <a:xfrm>
            <a:off x="393327" y="2961325"/>
            <a:ext cx="3650876" cy="968968"/>
          </a:xfrm>
          <a:prstGeom prst="rect">
            <a:avLst/>
          </a:prstGeom>
        </p:spPr>
      </p:pic>
      <p:sp>
        <p:nvSpPr>
          <p:cNvPr id="24" name="Chevron 12">
            <a:extLst>
              <a:ext uri="{FF2B5EF4-FFF2-40B4-BE49-F238E27FC236}">
                <a16:creationId xmlns:a16="http://schemas.microsoft.com/office/drawing/2014/main" id="{62E41FC0-2709-1FA5-12A6-B198511375E2}"/>
              </a:ext>
            </a:extLst>
          </p:cNvPr>
          <p:cNvSpPr/>
          <p:nvPr/>
        </p:nvSpPr>
        <p:spPr>
          <a:xfrm rot="5400000">
            <a:off x="1827862" y="2348516"/>
            <a:ext cx="320403" cy="308282"/>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solidFill>
                <a:schemeClr val="tx1"/>
              </a:solidFill>
            </a:endParaRPr>
          </a:p>
        </p:txBody>
      </p:sp>
    </p:spTree>
    <p:extLst>
      <p:ext uri="{BB962C8B-B14F-4D97-AF65-F5344CB8AC3E}">
        <p14:creationId xmlns:p14="http://schemas.microsoft.com/office/powerpoint/2010/main" val="274004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474935-8E10-DFA2-46D6-DC329981C194}"/>
              </a:ext>
            </a:extLst>
          </p:cNvPr>
          <p:cNvPicPr>
            <a:picLocks noChangeAspect="1"/>
          </p:cNvPicPr>
          <p:nvPr/>
        </p:nvPicPr>
        <p:blipFill>
          <a:blip r:embed="rId2"/>
          <a:stretch>
            <a:fillRect/>
          </a:stretch>
        </p:blipFill>
        <p:spPr>
          <a:xfrm>
            <a:off x="283815" y="1992475"/>
            <a:ext cx="5709862" cy="2737108"/>
          </a:xfrm>
          <a:prstGeom prst="rect">
            <a:avLst/>
          </a:prstGeom>
        </p:spPr>
      </p:pic>
      <p:sp>
        <p:nvSpPr>
          <p:cNvPr id="2" name="Title 1">
            <a:extLst>
              <a:ext uri="{FF2B5EF4-FFF2-40B4-BE49-F238E27FC236}">
                <a16:creationId xmlns:a16="http://schemas.microsoft.com/office/drawing/2014/main" id="{AA44E6C9-BC00-CC3A-5BC6-BC9DC2FD274C}"/>
              </a:ext>
            </a:extLst>
          </p:cNvPr>
          <p:cNvSpPr>
            <a:spLocks noGrp="1"/>
          </p:cNvSpPr>
          <p:nvPr>
            <p:ph type="title"/>
          </p:nvPr>
        </p:nvSpPr>
        <p:spPr>
          <a:xfrm>
            <a:off x="-152399" y="92372"/>
            <a:ext cx="9030586" cy="841800"/>
          </a:xfrm>
        </p:spPr>
        <p:txBody>
          <a:bodyPr/>
          <a:lstStyle/>
          <a:p>
            <a:r>
              <a:rPr lang="en-US" sz="3000" b="1">
                <a:latin typeface="+mj-lt"/>
                <a:cs typeface="Arial"/>
              </a:rPr>
              <a:t>Market Responsiveness</a:t>
            </a:r>
            <a:endParaRPr lang="en-US" sz="3000">
              <a:latin typeface="+mj-lt"/>
              <a:cs typeface="Arial"/>
            </a:endParaRPr>
          </a:p>
          <a:p>
            <a:r>
              <a:rPr lang="en-US" sz="3000" b="1">
                <a:latin typeface="+mj-lt"/>
              </a:rPr>
              <a:t>Assessing Demand Seasonality Needs</a:t>
            </a:r>
            <a:endParaRPr lang="en-US"/>
          </a:p>
        </p:txBody>
      </p:sp>
      <p:sp>
        <p:nvSpPr>
          <p:cNvPr id="11" name="Rectangle 10">
            <a:extLst>
              <a:ext uri="{FF2B5EF4-FFF2-40B4-BE49-F238E27FC236}">
                <a16:creationId xmlns:a16="http://schemas.microsoft.com/office/drawing/2014/main" id="{83665872-8FB6-4D53-E8FC-8A73ACD76CDB}"/>
              </a:ext>
            </a:extLst>
          </p:cNvPr>
          <p:cNvSpPr/>
          <p:nvPr/>
        </p:nvSpPr>
        <p:spPr>
          <a:xfrm>
            <a:off x="1388841" y="2168390"/>
            <a:ext cx="425649" cy="2079763"/>
          </a:xfrm>
          <a:prstGeom prst="rect">
            <a:avLst/>
          </a:prstGeom>
          <a:noFill/>
          <a:ln w="952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13E3A30-58A5-40B8-33E1-E806D6C60A11}"/>
              </a:ext>
            </a:extLst>
          </p:cNvPr>
          <p:cNvSpPr/>
          <p:nvPr/>
        </p:nvSpPr>
        <p:spPr>
          <a:xfrm>
            <a:off x="2676050" y="2163818"/>
            <a:ext cx="425649" cy="2088907"/>
          </a:xfrm>
          <a:prstGeom prst="rect">
            <a:avLst/>
          </a:prstGeom>
          <a:noFill/>
          <a:ln w="952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338B94-5263-1693-B69B-D6589AB92D3F}"/>
              </a:ext>
            </a:extLst>
          </p:cNvPr>
          <p:cNvSpPr/>
          <p:nvPr/>
        </p:nvSpPr>
        <p:spPr>
          <a:xfrm>
            <a:off x="3961901" y="2150101"/>
            <a:ext cx="425649" cy="2098051"/>
          </a:xfrm>
          <a:prstGeom prst="rect">
            <a:avLst/>
          </a:prstGeom>
          <a:noFill/>
          <a:ln w="952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1927FEF-4838-3113-DC6D-E6ED641928EC}"/>
              </a:ext>
            </a:extLst>
          </p:cNvPr>
          <p:cNvSpPr/>
          <p:nvPr/>
        </p:nvSpPr>
        <p:spPr>
          <a:xfrm>
            <a:off x="6378296" y="1241101"/>
            <a:ext cx="2499890" cy="59947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t>Demand Seasonality in booking pattern</a:t>
            </a:r>
          </a:p>
        </p:txBody>
      </p:sp>
      <p:sp>
        <p:nvSpPr>
          <p:cNvPr id="19" name="Rounded Rectangle 18">
            <a:extLst>
              <a:ext uri="{FF2B5EF4-FFF2-40B4-BE49-F238E27FC236}">
                <a16:creationId xmlns:a16="http://schemas.microsoft.com/office/drawing/2014/main" id="{0111F05D-FEE5-A6C1-333C-4BBC09626E3D}"/>
              </a:ext>
            </a:extLst>
          </p:cNvPr>
          <p:cNvSpPr/>
          <p:nvPr/>
        </p:nvSpPr>
        <p:spPr>
          <a:xfrm>
            <a:off x="6378296" y="2440149"/>
            <a:ext cx="2499890" cy="5994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Market Responsive</a:t>
            </a:r>
          </a:p>
        </p:txBody>
      </p:sp>
      <p:sp>
        <p:nvSpPr>
          <p:cNvPr id="20" name="Rectangle 19">
            <a:extLst>
              <a:ext uri="{FF2B5EF4-FFF2-40B4-BE49-F238E27FC236}">
                <a16:creationId xmlns:a16="http://schemas.microsoft.com/office/drawing/2014/main" id="{4D5DA25E-EE2F-8287-7D03-6C1E9B311B32}"/>
              </a:ext>
            </a:extLst>
          </p:cNvPr>
          <p:cNvSpPr/>
          <p:nvPr/>
        </p:nvSpPr>
        <p:spPr>
          <a:xfrm>
            <a:off x="6209406" y="3639197"/>
            <a:ext cx="1339045" cy="79744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Controllable factor</a:t>
            </a:r>
          </a:p>
        </p:txBody>
      </p:sp>
      <p:sp>
        <p:nvSpPr>
          <p:cNvPr id="21" name="Rectangle 20">
            <a:extLst>
              <a:ext uri="{FF2B5EF4-FFF2-40B4-BE49-F238E27FC236}">
                <a16:creationId xmlns:a16="http://schemas.microsoft.com/office/drawing/2014/main" id="{113A95EE-45D5-34E6-0950-14960CD371F3}"/>
              </a:ext>
            </a:extLst>
          </p:cNvPr>
          <p:cNvSpPr/>
          <p:nvPr/>
        </p:nvSpPr>
        <p:spPr>
          <a:xfrm>
            <a:off x="7665403" y="3639197"/>
            <a:ext cx="1339045" cy="79744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Uncontrollable Factor</a:t>
            </a:r>
          </a:p>
        </p:txBody>
      </p:sp>
      <p:sp>
        <p:nvSpPr>
          <p:cNvPr id="23" name="Chevron 22">
            <a:extLst>
              <a:ext uri="{FF2B5EF4-FFF2-40B4-BE49-F238E27FC236}">
                <a16:creationId xmlns:a16="http://schemas.microsoft.com/office/drawing/2014/main" id="{102D4EFB-0BD7-2769-049A-28F138360D01}"/>
              </a:ext>
            </a:extLst>
          </p:cNvPr>
          <p:cNvSpPr/>
          <p:nvPr/>
        </p:nvSpPr>
        <p:spPr>
          <a:xfrm rot="5400000">
            <a:off x="7356187" y="1840551"/>
            <a:ext cx="407385" cy="556378"/>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Connector 28">
            <a:extLst>
              <a:ext uri="{FF2B5EF4-FFF2-40B4-BE49-F238E27FC236}">
                <a16:creationId xmlns:a16="http://schemas.microsoft.com/office/drawing/2014/main" id="{5297EA1F-8A68-C362-656B-4BE8ADD9846F}"/>
              </a:ext>
            </a:extLst>
          </p:cNvPr>
          <p:cNvCxnSpPr>
            <a:stCxn id="19" idx="2"/>
          </p:cNvCxnSpPr>
          <p:nvPr/>
        </p:nvCxnSpPr>
        <p:spPr>
          <a:xfrm>
            <a:off x="7628241" y="3039621"/>
            <a:ext cx="0" cy="321408"/>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3F6474-BF1F-49B2-6790-B806BA6C8530}"/>
              </a:ext>
            </a:extLst>
          </p:cNvPr>
          <p:cNvCxnSpPr/>
          <p:nvPr/>
        </p:nvCxnSpPr>
        <p:spPr>
          <a:xfrm>
            <a:off x="6878928" y="3361029"/>
            <a:ext cx="1455997" cy="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B331235-DBEE-8776-4AAD-70D4B4A25FA9}"/>
              </a:ext>
            </a:extLst>
          </p:cNvPr>
          <p:cNvCxnSpPr>
            <a:endCxn id="20" idx="0"/>
          </p:cNvCxnSpPr>
          <p:nvPr/>
        </p:nvCxnSpPr>
        <p:spPr>
          <a:xfrm>
            <a:off x="6878928" y="3361029"/>
            <a:ext cx="1" cy="278168"/>
          </a:xfrm>
          <a:prstGeom prst="straightConnector1">
            <a:avLst/>
          </a:prstGeom>
          <a:ln w="127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FFD5A61-4111-2A72-B647-2031EB1F02F2}"/>
              </a:ext>
            </a:extLst>
          </p:cNvPr>
          <p:cNvCxnSpPr/>
          <p:nvPr/>
        </p:nvCxnSpPr>
        <p:spPr>
          <a:xfrm>
            <a:off x="8317689" y="3361029"/>
            <a:ext cx="1" cy="278168"/>
          </a:xfrm>
          <a:prstGeom prst="straightConnector1">
            <a:avLst/>
          </a:prstGeom>
          <a:ln w="127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D6787F0-9471-5BA6-0B77-6D4AC3F969D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pic>
        <p:nvPicPr>
          <p:cNvPr id="4" name="Picture 3">
            <a:extLst>
              <a:ext uri="{FF2B5EF4-FFF2-40B4-BE49-F238E27FC236}">
                <a16:creationId xmlns:a16="http://schemas.microsoft.com/office/drawing/2014/main" id="{6B22613D-0B08-123E-C85F-8B6756FC21BE}"/>
              </a:ext>
            </a:extLst>
          </p:cNvPr>
          <p:cNvPicPr>
            <a:picLocks noChangeAspect="1"/>
          </p:cNvPicPr>
          <p:nvPr/>
        </p:nvPicPr>
        <p:blipFill>
          <a:blip r:embed="rId3"/>
          <a:stretch>
            <a:fillRect/>
          </a:stretch>
        </p:blipFill>
        <p:spPr>
          <a:xfrm>
            <a:off x="8347469" y="4554289"/>
            <a:ext cx="729899" cy="472733"/>
          </a:xfrm>
          <a:prstGeom prst="rect">
            <a:avLst/>
          </a:prstGeom>
        </p:spPr>
      </p:pic>
    </p:spTree>
    <p:extLst>
      <p:ext uri="{BB962C8B-B14F-4D97-AF65-F5344CB8AC3E}">
        <p14:creationId xmlns:p14="http://schemas.microsoft.com/office/powerpoint/2010/main" val="409049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91919AC-6F0F-A362-8121-A018C18BE92E}"/>
              </a:ext>
            </a:extLst>
          </p:cNvPr>
          <p:cNvPicPr>
            <a:picLocks noChangeAspect="1"/>
          </p:cNvPicPr>
          <p:nvPr/>
        </p:nvPicPr>
        <p:blipFill>
          <a:blip r:embed="rId2"/>
          <a:stretch>
            <a:fillRect/>
          </a:stretch>
        </p:blipFill>
        <p:spPr>
          <a:xfrm>
            <a:off x="265176" y="1256960"/>
            <a:ext cx="6784848" cy="2839893"/>
          </a:xfrm>
          <a:prstGeom prst="rect">
            <a:avLst/>
          </a:prstGeom>
        </p:spPr>
      </p:pic>
      <p:sp>
        <p:nvSpPr>
          <p:cNvPr id="2" name="Title 1">
            <a:extLst>
              <a:ext uri="{FF2B5EF4-FFF2-40B4-BE49-F238E27FC236}">
                <a16:creationId xmlns:a16="http://schemas.microsoft.com/office/drawing/2014/main" id="{DD663573-8649-84E4-15E9-730CE2848F57}"/>
              </a:ext>
            </a:extLst>
          </p:cNvPr>
          <p:cNvSpPr>
            <a:spLocks noGrp="1"/>
          </p:cNvSpPr>
          <p:nvPr>
            <p:ph type="title"/>
          </p:nvPr>
        </p:nvSpPr>
        <p:spPr>
          <a:xfrm>
            <a:off x="93862" y="40940"/>
            <a:ext cx="8959300" cy="841800"/>
          </a:xfrm>
        </p:spPr>
        <p:txBody>
          <a:bodyPr/>
          <a:lstStyle/>
          <a:p>
            <a:r>
              <a:rPr lang="en-US" sz="3000" b="1">
                <a:latin typeface="+mj-lt"/>
              </a:rPr>
              <a:t>Impact of Controllable Factors and S</a:t>
            </a:r>
            <a:r>
              <a:rPr lang="en-US" sz="3000" b="1">
                <a:latin typeface="+mj-lt"/>
                <a:cs typeface="Arial"/>
              </a:rPr>
              <a:t>easonality</a:t>
            </a:r>
            <a:r>
              <a:rPr lang="en-US" sz="3000" b="1">
                <a:latin typeface="+mj-lt"/>
              </a:rPr>
              <a:t> on Revenue</a:t>
            </a:r>
          </a:p>
        </p:txBody>
      </p:sp>
      <p:sp>
        <p:nvSpPr>
          <p:cNvPr id="5" name="Rectangle 4">
            <a:extLst>
              <a:ext uri="{FF2B5EF4-FFF2-40B4-BE49-F238E27FC236}">
                <a16:creationId xmlns:a16="http://schemas.microsoft.com/office/drawing/2014/main" id="{9B99AE97-0EC7-DE07-896E-70C4F7E863AD}"/>
              </a:ext>
            </a:extLst>
          </p:cNvPr>
          <p:cNvSpPr/>
          <p:nvPr/>
        </p:nvSpPr>
        <p:spPr>
          <a:xfrm>
            <a:off x="5710322" y="1666357"/>
            <a:ext cx="2925229" cy="27523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Arial"/>
              </a:rPr>
              <a:t>1. Nightly Rate</a:t>
            </a:r>
          </a:p>
          <a:p>
            <a:pPr algn="ctr"/>
            <a:r>
              <a:rPr lang="en-US">
                <a:solidFill>
                  <a:schemeClr val="bg1"/>
                </a:solidFill>
                <a:cs typeface="Arial"/>
              </a:rPr>
              <a:t>2. Cleaning Fee (USD)</a:t>
            </a:r>
          </a:p>
          <a:p>
            <a:pPr algn="ctr"/>
            <a:r>
              <a:rPr lang="en-US">
                <a:solidFill>
                  <a:schemeClr val="bg1"/>
                </a:solidFill>
                <a:cs typeface="Arial"/>
              </a:rPr>
              <a:t>3. Maximum Guests</a:t>
            </a:r>
          </a:p>
          <a:p>
            <a:pPr algn="ctr"/>
            <a:r>
              <a:rPr lang="en-US">
                <a:solidFill>
                  <a:schemeClr val="bg1"/>
                </a:solidFill>
                <a:cs typeface="Arial"/>
              </a:rPr>
              <a:t>4. Minimum Stay</a:t>
            </a:r>
          </a:p>
          <a:p>
            <a:pPr algn="ctr"/>
            <a:r>
              <a:rPr lang="en-US">
                <a:solidFill>
                  <a:schemeClr val="bg1"/>
                </a:solidFill>
                <a:cs typeface="Arial"/>
              </a:rPr>
              <a:t>5. Pets Allowed</a:t>
            </a:r>
          </a:p>
          <a:p>
            <a:pPr algn="ctr"/>
            <a:r>
              <a:rPr lang="en-US">
                <a:solidFill>
                  <a:schemeClr val="bg1"/>
                </a:solidFill>
                <a:cs typeface="Arial"/>
              </a:rPr>
              <a:t>6. Instant Book Enabled</a:t>
            </a:r>
          </a:p>
          <a:p>
            <a:pPr algn="ctr"/>
            <a:r>
              <a:rPr lang="en-US">
                <a:solidFill>
                  <a:schemeClr val="bg1"/>
                </a:solidFill>
                <a:cs typeface="Arial"/>
              </a:rPr>
              <a:t>7. Available Days</a:t>
            </a:r>
          </a:p>
          <a:p>
            <a:pPr algn="ctr"/>
            <a:r>
              <a:rPr lang="en-US">
                <a:solidFill>
                  <a:schemeClr val="bg1"/>
                </a:solidFill>
                <a:cs typeface="Arial"/>
              </a:rPr>
              <a:t>8. Number of Photos</a:t>
            </a:r>
          </a:p>
          <a:p>
            <a:pPr algn="ctr"/>
            <a:r>
              <a:rPr lang="en-US">
                <a:solidFill>
                  <a:schemeClr val="bg1"/>
                </a:solidFill>
                <a:cs typeface="Arial"/>
              </a:rPr>
              <a:t>9. Response Time</a:t>
            </a:r>
          </a:p>
          <a:p>
            <a:pPr algn="ctr"/>
            <a:endParaRPr lang="en-US">
              <a:solidFill>
                <a:schemeClr val="bg1"/>
              </a:solidFill>
              <a:cs typeface="Arial"/>
            </a:endParaRPr>
          </a:p>
        </p:txBody>
      </p:sp>
      <p:sp>
        <p:nvSpPr>
          <p:cNvPr id="6" name="Rectangle: Rounded Corners 5">
            <a:extLst>
              <a:ext uri="{FF2B5EF4-FFF2-40B4-BE49-F238E27FC236}">
                <a16:creationId xmlns:a16="http://schemas.microsoft.com/office/drawing/2014/main" id="{2DA73C2B-7E58-8BC8-E4D5-15A098095BDC}"/>
              </a:ext>
            </a:extLst>
          </p:cNvPr>
          <p:cNvSpPr/>
          <p:nvPr/>
        </p:nvSpPr>
        <p:spPr>
          <a:xfrm>
            <a:off x="5710428" y="1005839"/>
            <a:ext cx="2930651" cy="50292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Controllable Factors</a:t>
            </a:r>
          </a:p>
        </p:txBody>
      </p:sp>
      <p:sp>
        <p:nvSpPr>
          <p:cNvPr id="3" name="Slide Number Placeholder 2">
            <a:extLst>
              <a:ext uri="{FF2B5EF4-FFF2-40B4-BE49-F238E27FC236}">
                <a16:creationId xmlns:a16="http://schemas.microsoft.com/office/drawing/2014/main" id="{A5F60D2C-EEB2-C126-EF23-40C1DA80B5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4" name="Picture 3">
            <a:extLst>
              <a:ext uri="{FF2B5EF4-FFF2-40B4-BE49-F238E27FC236}">
                <a16:creationId xmlns:a16="http://schemas.microsoft.com/office/drawing/2014/main" id="{EF58E18F-96D9-0B8B-0E4A-BC49E09AFC22}"/>
              </a:ext>
            </a:extLst>
          </p:cNvPr>
          <p:cNvPicPr>
            <a:picLocks noChangeAspect="1"/>
          </p:cNvPicPr>
          <p:nvPr/>
        </p:nvPicPr>
        <p:blipFill>
          <a:blip r:embed="rId3"/>
          <a:stretch>
            <a:fillRect/>
          </a:stretch>
        </p:blipFill>
        <p:spPr>
          <a:xfrm>
            <a:off x="8347469" y="4554289"/>
            <a:ext cx="729899" cy="472733"/>
          </a:xfrm>
          <a:prstGeom prst="rect">
            <a:avLst/>
          </a:prstGeom>
        </p:spPr>
      </p:pic>
      <p:sp>
        <p:nvSpPr>
          <p:cNvPr id="11" name="Rectangle 10">
            <a:extLst>
              <a:ext uri="{FF2B5EF4-FFF2-40B4-BE49-F238E27FC236}">
                <a16:creationId xmlns:a16="http://schemas.microsoft.com/office/drawing/2014/main" id="{DDC0B657-C2D3-B433-8608-C46D98BC7AC6}"/>
              </a:ext>
            </a:extLst>
          </p:cNvPr>
          <p:cNvSpPr/>
          <p:nvPr/>
        </p:nvSpPr>
        <p:spPr>
          <a:xfrm>
            <a:off x="347472" y="3506723"/>
            <a:ext cx="3337560" cy="118872"/>
          </a:xfrm>
          <a:prstGeom prst="rect">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827927-B0C3-C979-0831-6E13BBEF01D9}"/>
              </a:ext>
            </a:extLst>
          </p:cNvPr>
          <p:cNvSpPr/>
          <p:nvPr/>
        </p:nvSpPr>
        <p:spPr>
          <a:xfrm>
            <a:off x="347472" y="3625594"/>
            <a:ext cx="3337560" cy="118872"/>
          </a:xfrm>
          <a:prstGeom prst="rect">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77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alpha val="74589"/>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3F12-D0FB-1811-055E-FD3D67C3D577}"/>
              </a:ext>
            </a:extLst>
          </p:cNvPr>
          <p:cNvSpPr>
            <a:spLocks noGrp="1"/>
          </p:cNvSpPr>
          <p:nvPr>
            <p:ph type="title"/>
          </p:nvPr>
        </p:nvSpPr>
        <p:spPr>
          <a:xfrm>
            <a:off x="281072" y="37387"/>
            <a:ext cx="8520600" cy="841800"/>
          </a:xfrm>
        </p:spPr>
        <p:txBody>
          <a:bodyPr/>
          <a:lstStyle/>
          <a:p>
            <a:r>
              <a:rPr lang="en-US" sz="3000" b="1">
                <a:latin typeface="+mj-lt"/>
              </a:rPr>
              <a:t>Nightly Rate Recommendation for Both Existing Host and New Host</a:t>
            </a:r>
          </a:p>
        </p:txBody>
      </p:sp>
      <p:graphicFrame>
        <p:nvGraphicFramePr>
          <p:cNvPr id="3" name="Diagram 2">
            <a:extLst>
              <a:ext uri="{FF2B5EF4-FFF2-40B4-BE49-F238E27FC236}">
                <a16:creationId xmlns:a16="http://schemas.microsoft.com/office/drawing/2014/main" id="{D0884ED8-5F74-3048-309C-591221B9E1F8}"/>
              </a:ext>
            </a:extLst>
          </p:cNvPr>
          <p:cNvGraphicFramePr/>
          <p:nvPr>
            <p:extLst>
              <p:ext uri="{D42A27DB-BD31-4B8C-83A1-F6EECF244321}">
                <p14:modId xmlns:p14="http://schemas.microsoft.com/office/powerpoint/2010/main" val="2316633376"/>
              </p:ext>
            </p:extLst>
          </p:nvPr>
        </p:nvGraphicFramePr>
        <p:xfrm>
          <a:off x="1456660" y="1127991"/>
          <a:ext cx="5940552" cy="38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Rectangle 27">
            <a:extLst>
              <a:ext uri="{FF2B5EF4-FFF2-40B4-BE49-F238E27FC236}">
                <a16:creationId xmlns:a16="http://schemas.microsoft.com/office/drawing/2014/main" id="{55F865FC-D95D-569B-64E0-75C7AD9395FE}"/>
              </a:ext>
            </a:extLst>
          </p:cNvPr>
          <p:cNvSpPr/>
          <p:nvPr/>
        </p:nvSpPr>
        <p:spPr>
          <a:xfrm>
            <a:off x="1298448" y="1764791"/>
            <a:ext cx="6300216" cy="2368296"/>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F3B7068-D2B9-82FE-4A0A-2FE5DAFDE4D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id="{16960D38-D79C-BB64-16A5-7119C27B3A33}"/>
              </a:ext>
            </a:extLst>
          </p:cNvPr>
          <p:cNvPicPr>
            <a:picLocks noChangeAspect="1"/>
          </p:cNvPicPr>
          <p:nvPr/>
        </p:nvPicPr>
        <p:blipFill>
          <a:blip r:embed="rId7"/>
          <a:stretch>
            <a:fillRect/>
          </a:stretch>
        </p:blipFill>
        <p:spPr>
          <a:xfrm>
            <a:off x="8347469" y="4554289"/>
            <a:ext cx="729899" cy="472733"/>
          </a:xfrm>
          <a:prstGeom prst="rect">
            <a:avLst/>
          </a:prstGeom>
        </p:spPr>
      </p:pic>
    </p:spTree>
    <p:extLst>
      <p:ext uri="{BB962C8B-B14F-4D97-AF65-F5344CB8AC3E}">
        <p14:creationId xmlns:p14="http://schemas.microsoft.com/office/powerpoint/2010/main" val="3386514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3F12-D0FB-1811-055E-FD3D67C3D577}"/>
              </a:ext>
            </a:extLst>
          </p:cNvPr>
          <p:cNvSpPr>
            <a:spLocks noGrp="1"/>
          </p:cNvSpPr>
          <p:nvPr>
            <p:ph type="title"/>
          </p:nvPr>
        </p:nvSpPr>
        <p:spPr>
          <a:xfrm>
            <a:off x="-124907" y="-1179"/>
            <a:ext cx="9146065" cy="841800"/>
          </a:xfrm>
        </p:spPr>
        <p:txBody>
          <a:bodyPr/>
          <a:lstStyle/>
          <a:p>
            <a:r>
              <a:rPr lang="en-US" sz="3000" b="1">
                <a:latin typeface="+mj-lt"/>
              </a:rPr>
              <a:t>Nightly Rate Recommendation for Both Existing Host and New Host</a:t>
            </a:r>
          </a:p>
        </p:txBody>
      </p:sp>
      <p:pic>
        <p:nvPicPr>
          <p:cNvPr id="3" name="Picture 2" descr="A computer screen shot of a number&#10;&#10;Description automatically generated">
            <a:extLst>
              <a:ext uri="{FF2B5EF4-FFF2-40B4-BE49-F238E27FC236}">
                <a16:creationId xmlns:a16="http://schemas.microsoft.com/office/drawing/2014/main" id="{FB80BC26-D921-4179-D599-D5553B4BA94B}"/>
              </a:ext>
            </a:extLst>
          </p:cNvPr>
          <p:cNvPicPr>
            <a:picLocks noChangeAspect="1"/>
          </p:cNvPicPr>
          <p:nvPr/>
        </p:nvPicPr>
        <p:blipFill>
          <a:blip r:embed="rId2"/>
          <a:stretch>
            <a:fillRect/>
          </a:stretch>
        </p:blipFill>
        <p:spPr>
          <a:xfrm>
            <a:off x="285079" y="1413849"/>
            <a:ext cx="8234172" cy="3443460"/>
          </a:xfrm>
          <a:prstGeom prst="rect">
            <a:avLst/>
          </a:prstGeom>
        </p:spPr>
      </p:pic>
      <p:sp>
        <p:nvSpPr>
          <p:cNvPr id="6" name="Rectangle 5">
            <a:extLst>
              <a:ext uri="{FF2B5EF4-FFF2-40B4-BE49-F238E27FC236}">
                <a16:creationId xmlns:a16="http://schemas.microsoft.com/office/drawing/2014/main" id="{5B591F14-E325-8BD3-B83B-03AB2AD2C2F5}"/>
              </a:ext>
            </a:extLst>
          </p:cNvPr>
          <p:cNvSpPr/>
          <p:nvPr/>
        </p:nvSpPr>
        <p:spPr>
          <a:xfrm>
            <a:off x="285079" y="1341782"/>
            <a:ext cx="8403786" cy="49135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2A7D83-A251-9AA4-ED6A-E2F42BBEA169}"/>
              </a:ext>
            </a:extLst>
          </p:cNvPr>
          <p:cNvSpPr/>
          <p:nvPr/>
        </p:nvSpPr>
        <p:spPr>
          <a:xfrm>
            <a:off x="285079" y="1928191"/>
            <a:ext cx="3620999" cy="2534479"/>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50945B-FBB6-A856-54FB-11D64521D012}"/>
              </a:ext>
            </a:extLst>
          </p:cNvPr>
          <p:cNvSpPr/>
          <p:nvPr/>
        </p:nvSpPr>
        <p:spPr>
          <a:xfrm>
            <a:off x="285079" y="4557726"/>
            <a:ext cx="3620998" cy="299583"/>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45F63FD-3C9A-8C84-D1B7-9AD4828CDC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pic>
        <p:nvPicPr>
          <p:cNvPr id="8" name="Picture 7">
            <a:extLst>
              <a:ext uri="{FF2B5EF4-FFF2-40B4-BE49-F238E27FC236}">
                <a16:creationId xmlns:a16="http://schemas.microsoft.com/office/drawing/2014/main" id="{F9B058A5-37DD-B68C-C730-EFBA5B45ACBD}"/>
              </a:ext>
            </a:extLst>
          </p:cNvPr>
          <p:cNvPicPr>
            <a:picLocks noChangeAspect="1"/>
          </p:cNvPicPr>
          <p:nvPr/>
        </p:nvPicPr>
        <p:blipFill>
          <a:blip r:embed="rId3"/>
          <a:stretch>
            <a:fillRect/>
          </a:stretch>
        </p:blipFill>
        <p:spPr>
          <a:xfrm>
            <a:off x="8347469" y="4554289"/>
            <a:ext cx="729899" cy="472733"/>
          </a:xfrm>
          <a:prstGeom prst="rect">
            <a:avLst/>
          </a:prstGeom>
        </p:spPr>
      </p:pic>
      <p:pic>
        <p:nvPicPr>
          <p:cNvPr id="10" name="Picture 9" descr="A graph with text and numbers&#10;&#10;Description automatically generated">
            <a:extLst>
              <a:ext uri="{FF2B5EF4-FFF2-40B4-BE49-F238E27FC236}">
                <a16:creationId xmlns:a16="http://schemas.microsoft.com/office/drawing/2014/main" id="{135C069A-3251-267D-F4C5-B27D4F95BB5D}"/>
              </a:ext>
            </a:extLst>
          </p:cNvPr>
          <p:cNvPicPr>
            <a:picLocks noChangeAspect="1"/>
          </p:cNvPicPr>
          <p:nvPr/>
        </p:nvPicPr>
        <p:blipFill>
          <a:blip r:embed="rId4"/>
          <a:stretch>
            <a:fillRect/>
          </a:stretch>
        </p:blipFill>
        <p:spPr>
          <a:xfrm>
            <a:off x="4032504" y="1962464"/>
            <a:ext cx="4599432" cy="2997080"/>
          </a:xfrm>
          <a:prstGeom prst="rect">
            <a:avLst/>
          </a:prstGeom>
        </p:spPr>
      </p:pic>
    </p:spTree>
    <p:extLst>
      <p:ext uri="{BB962C8B-B14F-4D97-AF65-F5344CB8AC3E}">
        <p14:creationId xmlns:p14="http://schemas.microsoft.com/office/powerpoint/2010/main" val="3410459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5A23B2-063A-0A20-16D4-5C536B81F4D3}"/>
              </a:ext>
            </a:extLst>
          </p:cNvPr>
          <p:cNvSpPr/>
          <p:nvPr/>
        </p:nvSpPr>
        <p:spPr>
          <a:xfrm>
            <a:off x="153992" y="591576"/>
            <a:ext cx="1490472" cy="594359"/>
          </a:xfrm>
          <a:prstGeom prst="rect">
            <a:avLst/>
          </a:prstGeom>
          <a:solidFill>
            <a:srgbClr val="39B6B5">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New Entrants</a:t>
            </a:r>
          </a:p>
        </p:txBody>
      </p:sp>
      <p:sp>
        <p:nvSpPr>
          <p:cNvPr id="4" name="Rectangle 3">
            <a:extLst>
              <a:ext uri="{FF2B5EF4-FFF2-40B4-BE49-F238E27FC236}">
                <a16:creationId xmlns:a16="http://schemas.microsoft.com/office/drawing/2014/main" id="{DDAEBDE3-083D-3F8C-3315-A08258EF0ADB}"/>
              </a:ext>
            </a:extLst>
          </p:cNvPr>
          <p:cNvSpPr/>
          <p:nvPr/>
        </p:nvSpPr>
        <p:spPr>
          <a:xfrm>
            <a:off x="1879492" y="1562564"/>
            <a:ext cx="1490472" cy="594359"/>
          </a:xfrm>
          <a:prstGeom prst="rect">
            <a:avLst/>
          </a:prstGeom>
          <a:solidFill>
            <a:srgbClr val="39B6B5">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New Hosts</a:t>
            </a:r>
          </a:p>
        </p:txBody>
      </p:sp>
      <p:sp>
        <p:nvSpPr>
          <p:cNvPr id="5" name="Rectangle 4">
            <a:extLst>
              <a:ext uri="{FF2B5EF4-FFF2-40B4-BE49-F238E27FC236}">
                <a16:creationId xmlns:a16="http://schemas.microsoft.com/office/drawing/2014/main" id="{2779CC90-46C5-6D85-A549-200FE12BC852}"/>
              </a:ext>
            </a:extLst>
          </p:cNvPr>
          <p:cNvSpPr/>
          <p:nvPr/>
        </p:nvSpPr>
        <p:spPr>
          <a:xfrm>
            <a:off x="2828943" y="2067606"/>
            <a:ext cx="1490472" cy="59435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Property Listing</a:t>
            </a:r>
          </a:p>
        </p:txBody>
      </p:sp>
      <p:sp>
        <p:nvSpPr>
          <p:cNvPr id="6" name="Rectangle 5">
            <a:extLst>
              <a:ext uri="{FF2B5EF4-FFF2-40B4-BE49-F238E27FC236}">
                <a16:creationId xmlns:a16="http://schemas.microsoft.com/office/drawing/2014/main" id="{3006CD32-E0A3-2464-8AC4-A3B4D7B796F4}"/>
              </a:ext>
            </a:extLst>
          </p:cNvPr>
          <p:cNvSpPr/>
          <p:nvPr/>
        </p:nvSpPr>
        <p:spPr>
          <a:xfrm>
            <a:off x="899228" y="1031216"/>
            <a:ext cx="1490472" cy="594359"/>
          </a:xfrm>
          <a:prstGeom prst="rect">
            <a:avLst/>
          </a:prstGeom>
          <a:solidFill>
            <a:srgbClr val="39B6B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City &amp; Tract Selection</a:t>
            </a:r>
          </a:p>
        </p:txBody>
      </p:sp>
      <p:sp>
        <p:nvSpPr>
          <p:cNvPr id="8" name="Rectangle 7">
            <a:extLst>
              <a:ext uri="{FF2B5EF4-FFF2-40B4-BE49-F238E27FC236}">
                <a16:creationId xmlns:a16="http://schemas.microsoft.com/office/drawing/2014/main" id="{D2115E70-05A1-52B0-1072-982EF8E4F10D}"/>
              </a:ext>
            </a:extLst>
          </p:cNvPr>
          <p:cNvSpPr/>
          <p:nvPr/>
        </p:nvSpPr>
        <p:spPr>
          <a:xfrm>
            <a:off x="5755023" y="2195020"/>
            <a:ext cx="1545336" cy="5212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cs typeface="Arial"/>
            </a:endParaRPr>
          </a:p>
          <a:p>
            <a:pPr algn="ctr"/>
            <a:r>
              <a:rPr lang="en-US" b="1">
                <a:cs typeface="Arial"/>
              </a:rPr>
              <a:t>Market Responsiveness</a:t>
            </a:r>
          </a:p>
        </p:txBody>
      </p:sp>
      <p:sp>
        <p:nvSpPr>
          <p:cNvPr id="9" name="Rectangle 8">
            <a:extLst>
              <a:ext uri="{FF2B5EF4-FFF2-40B4-BE49-F238E27FC236}">
                <a16:creationId xmlns:a16="http://schemas.microsoft.com/office/drawing/2014/main" id="{D7F2BD5A-9D6F-4CBD-4262-0DC463EF538D}"/>
              </a:ext>
            </a:extLst>
          </p:cNvPr>
          <p:cNvSpPr/>
          <p:nvPr/>
        </p:nvSpPr>
        <p:spPr>
          <a:xfrm>
            <a:off x="4291983" y="2661965"/>
            <a:ext cx="1490472" cy="594359"/>
          </a:xfrm>
          <a:prstGeom prst="rect">
            <a:avLst/>
          </a:prstGeom>
          <a:solidFill>
            <a:srgbClr val="B878C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Earn Revenue</a:t>
            </a:r>
          </a:p>
        </p:txBody>
      </p:sp>
      <p:sp>
        <p:nvSpPr>
          <p:cNvPr id="10" name="Rectangle 9">
            <a:extLst>
              <a:ext uri="{FF2B5EF4-FFF2-40B4-BE49-F238E27FC236}">
                <a16:creationId xmlns:a16="http://schemas.microsoft.com/office/drawing/2014/main" id="{1B265183-129F-018B-06EB-B84F55EBEA44}"/>
              </a:ext>
            </a:extLst>
          </p:cNvPr>
          <p:cNvSpPr/>
          <p:nvPr/>
        </p:nvSpPr>
        <p:spPr>
          <a:xfrm>
            <a:off x="6606140" y="1407110"/>
            <a:ext cx="1540764" cy="790955"/>
          </a:xfrm>
          <a:prstGeom prst="rect">
            <a:avLst/>
          </a:prstGeom>
          <a:solidFill>
            <a:srgbClr val="C0C55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Arial"/>
              </a:rPr>
              <a:t>Analyze Demand Seasonality</a:t>
            </a:r>
          </a:p>
        </p:txBody>
      </p:sp>
      <p:sp>
        <p:nvSpPr>
          <p:cNvPr id="11" name="Rectangle 10">
            <a:extLst>
              <a:ext uri="{FF2B5EF4-FFF2-40B4-BE49-F238E27FC236}">
                <a16:creationId xmlns:a16="http://schemas.microsoft.com/office/drawing/2014/main" id="{562EC267-0785-B274-D6CA-FEB9749E3348}"/>
              </a:ext>
            </a:extLst>
          </p:cNvPr>
          <p:cNvSpPr/>
          <p:nvPr/>
        </p:nvSpPr>
        <p:spPr>
          <a:xfrm>
            <a:off x="4242816" y="3768331"/>
            <a:ext cx="1490472" cy="59435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Value Extraction</a:t>
            </a:r>
          </a:p>
        </p:txBody>
      </p:sp>
      <p:sp>
        <p:nvSpPr>
          <p:cNvPr id="12" name="Chevron 11">
            <a:extLst>
              <a:ext uri="{FF2B5EF4-FFF2-40B4-BE49-F238E27FC236}">
                <a16:creationId xmlns:a16="http://schemas.microsoft.com/office/drawing/2014/main" id="{5B5DA40F-11F9-A347-18F9-56E70C193298}"/>
              </a:ext>
            </a:extLst>
          </p:cNvPr>
          <p:cNvSpPr/>
          <p:nvPr/>
        </p:nvSpPr>
        <p:spPr>
          <a:xfrm rot="5400000">
            <a:off x="4782848" y="3270210"/>
            <a:ext cx="395709" cy="484236"/>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F266B24E-458B-FE46-B84E-38B6895DB72B}"/>
              </a:ext>
            </a:extLst>
          </p:cNvPr>
          <p:cNvSpPr/>
          <p:nvPr/>
        </p:nvSpPr>
        <p:spPr>
          <a:xfrm>
            <a:off x="3287121" y="3823391"/>
            <a:ext cx="395709" cy="484236"/>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a:t>
            </a:r>
          </a:p>
        </p:txBody>
      </p:sp>
      <p:sp>
        <p:nvSpPr>
          <p:cNvPr id="15" name="Chevron 14">
            <a:extLst>
              <a:ext uri="{FF2B5EF4-FFF2-40B4-BE49-F238E27FC236}">
                <a16:creationId xmlns:a16="http://schemas.microsoft.com/office/drawing/2014/main" id="{32C98FAC-678D-CF07-F823-2355F39354CE}"/>
              </a:ext>
            </a:extLst>
          </p:cNvPr>
          <p:cNvSpPr/>
          <p:nvPr/>
        </p:nvSpPr>
        <p:spPr>
          <a:xfrm>
            <a:off x="3613505" y="3823391"/>
            <a:ext cx="395709" cy="484236"/>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a:t>
            </a:r>
          </a:p>
        </p:txBody>
      </p:sp>
      <p:sp>
        <p:nvSpPr>
          <p:cNvPr id="16" name="Chevron 15">
            <a:extLst>
              <a:ext uri="{FF2B5EF4-FFF2-40B4-BE49-F238E27FC236}">
                <a16:creationId xmlns:a16="http://schemas.microsoft.com/office/drawing/2014/main" id="{46D22386-85EA-7095-94C3-0D25BD32E9D1}"/>
              </a:ext>
            </a:extLst>
          </p:cNvPr>
          <p:cNvSpPr/>
          <p:nvPr/>
        </p:nvSpPr>
        <p:spPr>
          <a:xfrm rot="10800000">
            <a:off x="5966890" y="3824054"/>
            <a:ext cx="395709" cy="484236"/>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a:extLst>
              <a:ext uri="{FF2B5EF4-FFF2-40B4-BE49-F238E27FC236}">
                <a16:creationId xmlns:a16="http://schemas.microsoft.com/office/drawing/2014/main" id="{A8103A9C-8C63-BE37-CA00-73B25F0452F7}"/>
              </a:ext>
            </a:extLst>
          </p:cNvPr>
          <p:cNvSpPr/>
          <p:nvPr/>
        </p:nvSpPr>
        <p:spPr>
          <a:xfrm rot="10800000">
            <a:off x="6293274" y="3824054"/>
            <a:ext cx="395709" cy="484236"/>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10089C51-3D75-136D-D8F8-F2D48893E8B2}"/>
              </a:ext>
            </a:extLst>
          </p:cNvPr>
          <p:cNvSpPr/>
          <p:nvPr/>
        </p:nvSpPr>
        <p:spPr>
          <a:xfrm>
            <a:off x="1481992" y="3768331"/>
            <a:ext cx="1490472" cy="594359"/>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Super Host</a:t>
            </a:r>
          </a:p>
        </p:txBody>
      </p:sp>
      <p:sp>
        <p:nvSpPr>
          <p:cNvPr id="19" name="Rectangle 18">
            <a:extLst>
              <a:ext uri="{FF2B5EF4-FFF2-40B4-BE49-F238E27FC236}">
                <a16:creationId xmlns:a16="http://schemas.microsoft.com/office/drawing/2014/main" id="{D5D4743E-273D-DF34-5B5F-4756DE46516E}"/>
              </a:ext>
            </a:extLst>
          </p:cNvPr>
          <p:cNvSpPr/>
          <p:nvPr/>
        </p:nvSpPr>
        <p:spPr>
          <a:xfrm>
            <a:off x="7008777" y="3768330"/>
            <a:ext cx="1490472" cy="594359"/>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Super Host</a:t>
            </a:r>
          </a:p>
        </p:txBody>
      </p:sp>
      <p:sp>
        <p:nvSpPr>
          <p:cNvPr id="20" name="Rectangle 19">
            <a:extLst>
              <a:ext uri="{FF2B5EF4-FFF2-40B4-BE49-F238E27FC236}">
                <a16:creationId xmlns:a16="http://schemas.microsoft.com/office/drawing/2014/main" id="{F2D67242-DEEC-8ECB-26A6-B6F9F0753750}"/>
              </a:ext>
            </a:extLst>
          </p:cNvPr>
          <p:cNvSpPr/>
          <p:nvPr/>
        </p:nvSpPr>
        <p:spPr>
          <a:xfrm>
            <a:off x="7147956" y="925558"/>
            <a:ext cx="1545336" cy="521207"/>
          </a:xfrm>
          <a:prstGeom prst="rect">
            <a:avLst/>
          </a:prstGeom>
          <a:solidFill>
            <a:srgbClr val="C0C55F">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Arial"/>
              </a:rPr>
              <a:t>Existing Hosts</a:t>
            </a:r>
          </a:p>
        </p:txBody>
      </p:sp>
      <p:sp>
        <p:nvSpPr>
          <p:cNvPr id="2" name="Slide Number Placeholder 1">
            <a:extLst>
              <a:ext uri="{FF2B5EF4-FFF2-40B4-BE49-F238E27FC236}">
                <a16:creationId xmlns:a16="http://schemas.microsoft.com/office/drawing/2014/main" id="{4D84726F-904A-FF13-8753-CE553D93B70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7" name="Picture 6">
            <a:extLst>
              <a:ext uri="{FF2B5EF4-FFF2-40B4-BE49-F238E27FC236}">
                <a16:creationId xmlns:a16="http://schemas.microsoft.com/office/drawing/2014/main" id="{E06324CB-6D2F-9F37-7DC9-B968061BACB5}"/>
              </a:ext>
            </a:extLst>
          </p:cNvPr>
          <p:cNvPicPr>
            <a:picLocks noChangeAspect="1"/>
          </p:cNvPicPr>
          <p:nvPr/>
        </p:nvPicPr>
        <p:blipFill>
          <a:blip r:embed="rId2"/>
          <a:stretch>
            <a:fillRect/>
          </a:stretch>
        </p:blipFill>
        <p:spPr>
          <a:xfrm>
            <a:off x="8414101" y="4623650"/>
            <a:ext cx="729899" cy="472733"/>
          </a:xfrm>
          <a:prstGeom prst="rect">
            <a:avLst/>
          </a:prstGeom>
        </p:spPr>
      </p:pic>
      <p:sp>
        <p:nvSpPr>
          <p:cNvPr id="21" name="Title 1">
            <a:extLst>
              <a:ext uri="{FF2B5EF4-FFF2-40B4-BE49-F238E27FC236}">
                <a16:creationId xmlns:a16="http://schemas.microsoft.com/office/drawing/2014/main" id="{81F1756A-24D3-A0D0-B326-BA05F15A5AF3}"/>
              </a:ext>
            </a:extLst>
          </p:cNvPr>
          <p:cNvSpPr>
            <a:spLocks noGrp="1"/>
          </p:cNvSpPr>
          <p:nvPr>
            <p:ph type="title"/>
          </p:nvPr>
        </p:nvSpPr>
        <p:spPr>
          <a:xfrm>
            <a:off x="-1463" y="-156627"/>
            <a:ext cx="9146065" cy="878376"/>
          </a:xfrm>
        </p:spPr>
        <p:txBody>
          <a:bodyPr/>
          <a:lstStyle/>
          <a:p>
            <a:r>
              <a:rPr lang="en-US" sz="3000" b="1">
                <a:latin typeface="+mj-lt"/>
              </a:rPr>
              <a:t>Conclusion</a:t>
            </a:r>
          </a:p>
        </p:txBody>
      </p:sp>
      <p:cxnSp>
        <p:nvCxnSpPr>
          <p:cNvPr id="24" name="Straight Arrow Connector 23">
            <a:extLst>
              <a:ext uri="{FF2B5EF4-FFF2-40B4-BE49-F238E27FC236}">
                <a16:creationId xmlns:a16="http://schemas.microsoft.com/office/drawing/2014/main" id="{4B341D5B-FC07-A293-DC4A-98CF338196ED}"/>
              </a:ext>
            </a:extLst>
          </p:cNvPr>
          <p:cNvCxnSpPr/>
          <p:nvPr/>
        </p:nvCxnSpPr>
        <p:spPr>
          <a:xfrm flipH="1">
            <a:off x="2404872" y="2205990"/>
            <a:ext cx="4572" cy="1431036"/>
          </a:xfrm>
          <a:prstGeom prst="straightConnector1">
            <a:avLst/>
          </a:prstGeom>
          <a:ln w="28575">
            <a:solidFill>
              <a:schemeClr val="tx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AD6D3B9-4F21-AF44-D82C-F1CCF76EFA5B}"/>
              </a:ext>
            </a:extLst>
          </p:cNvPr>
          <p:cNvCxnSpPr>
            <a:cxnSpLocks/>
          </p:cNvCxnSpPr>
          <p:nvPr/>
        </p:nvCxnSpPr>
        <p:spPr>
          <a:xfrm>
            <a:off x="8357615" y="1492758"/>
            <a:ext cx="4572" cy="2135124"/>
          </a:xfrm>
          <a:prstGeom prst="straightConnector1">
            <a:avLst/>
          </a:prstGeom>
          <a:ln w="28575">
            <a:solidFill>
              <a:schemeClr val="tx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641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09FF24-96FC-5B77-E315-E0248D018D22}"/>
              </a:ext>
            </a:extLst>
          </p:cNvPr>
          <p:cNvSpPr>
            <a:spLocks noGrp="1"/>
          </p:cNvSpPr>
          <p:nvPr>
            <p:ph type="title"/>
          </p:nvPr>
        </p:nvSpPr>
        <p:spPr>
          <a:xfrm>
            <a:off x="311700" y="-164410"/>
            <a:ext cx="8520600" cy="841800"/>
          </a:xfrm>
        </p:spPr>
        <p:txBody>
          <a:bodyPr/>
          <a:lstStyle/>
          <a:p>
            <a:r>
              <a:rPr lang="en-US" sz="3000" b="1" dirty="0">
                <a:latin typeface="+mj-lt"/>
              </a:rPr>
              <a:t>Basis of City Selection and Outcome</a:t>
            </a:r>
          </a:p>
        </p:txBody>
      </p:sp>
      <p:sp>
        <p:nvSpPr>
          <p:cNvPr id="5" name="Rounded Rectangle 4">
            <a:extLst>
              <a:ext uri="{FF2B5EF4-FFF2-40B4-BE49-F238E27FC236}">
                <a16:creationId xmlns:a16="http://schemas.microsoft.com/office/drawing/2014/main" id="{0A7E7DA4-BE88-7907-02CF-EA5BAEBDADFA}"/>
              </a:ext>
            </a:extLst>
          </p:cNvPr>
          <p:cNvSpPr/>
          <p:nvPr/>
        </p:nvSpPr>
        <p:spPr>
          <a:xfrm>
            <a:off x="498332" y="1970219"/>
            <a:ext cx="4073668" cy="45827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Selection Criteria</a:t>
            </a:r>
          </a:p>
        </p:txBody>
      </p:sp>
      <p:sp>
        <p:nvSpPr>
          <p:cNvPr id="7" name="Rounded Rectangle 6">
            <a:extLst>
              <a:ext uri="{FF2B5EF4-FFF2-40B4-BE49-F238E27FC236}">
                <a16:creationId xmlns:a16="http://schemas.microsoft.com/office/drawing/2014/main" id="{1D6C8C07-174D-D6A0-A155-2DE399DA7A1F}"/>
              </a:ext>
            </a:extLst>
          </p:cNvPr>
          <p:cNvSpPr/>
          <p:nvPr/>
        </p:nvSpPr>
        <p:spPr>
          <a:xfrm>
            <a:off x="5717262" y="1390778"/>
            <a:ext cx="2743200" cy="45827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Outcome</a:t>
            </a:r>
          </a:p>
        </p:txBody>
      </p:sp>
      <p:sp>
        <p:nvSpPr>
          <p:cNvPr id="9" name="Chevron 8">
            <a:extLst>
              <a:ext uri="{FF2B5EF4-FFF2-40B4-BE49-F238E27FC236}">
                <a16:creationId xmlns:a16="http://schemas.microsoft.com/office/drawing/2014/main" id="{5BCC51C1-3BBE-4AE9-8054-5492828E7603}"/>
              </a:ext>
            </a:extLst>
          </p:cNvPr>
          <p:cNvSpPr/>
          <p:nvPr/>
        </p:nvSpPr>
        <p:spPr>
          <a:xfrm>
            <a:off x="4841603" y="2764466"/>
            <a:ext cx="606056" cy="691116"/>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descr="A screenshot of a table&#10;&#10;Description automatically generated">
            <a:extLst>
              <a:ext uri="{FF2B5EF4-FFF2-40B4-BE49-F238E27FC236}">
                <a16:creationId xmlns:a16="http://schemas.microsoft.com/office/drawing/2014/main" id="{CF9BFC1A-233D-42D3-EFF5-2FF16D1B083C}"/>
              </a:ext>
            </a:extLst>
          </p:cNvPr>
          <p:cNvPicPr>
            <a:picLocks noChangeAspect="1"/>
          </p:cNvPicPr>
          <p:nvPr/>
        </p:nvPicPr>
        <p:blipFill>
          <a:blip r:embed="rId2"/>
          <a:stretch>
            <a:fillRect/>
          </a:stretch>
        </p:blipFill>
        <p:spPr>
          <a:xfrm>
            <a:off x="5718089" y="1898167"/>
            <a:ext cx="2743200" cy="2660073"/>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C17BCA88-2913-0E18-952E-D066A08534F0}"/>
              </a:ext>
            </a:extLst>
          </p:cNvPr>
          <p:cNvPicPr>
            <a:picLocks noChangeAspect="1"/>
          </p:cNvPicPr>
          <p:nvPr/>
        </p:nvPicPr>
        <p:blipFill>
          <a:blip r:embed="rId3"/>
          <a:stretch>
            <a:fillRect/>
          </a:stretch>
        </p:blipFill>
        <p:spPr>
          <a:xfrm>
            <a:off x="590035" y="2533337"/>
            <a:ext cx="3878477" cy="1768159"/>
          </a:xfrm>
          <a:prstGeom prst="rect">
            <a:avLst/>
          </a:prstGeom>
        </p:spPr>
      </p:pic>
      <p:sp>
        <p:nvSpPr>
          <p:cNvPr id="4" name="Slide Number Placeholder 3">
            <a:extLst>
              <a:ext uri="{FF2B5EF4-FFF2-40B4-BE49-F238E27FC236}">
                <a16:creationId xmlns:a16="http://schemas.microsoft.com/office/drawing/2014/main" id="{D404465C-9B62-6B82-D3E1-E683825E907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C45C2CC5-FFC9-FEE5-13DD-5BF5A60A2AEB}"/>
              </a:ext>
            </a:extLst>
          </p:cNvPr>
          <p:cNvPicPr>
            <a:picLocks noChangeAspect="1"/>
          </p:cNvPicPr>
          <p:nvPr/>
        </p:nvPicPr>
        <p:blipFill>
          <a:blip r:embed="rId4"/>
          <a:stretch>
            <a:fillRect/>
          </a:stretch>
        </p:blipFill>
        <p:spPr>
          <a:xfrm>
            <a:off x="8347469" y="4554289"/>
            <a:ext cx="729899" cy="472733"/>
          </a:xfrm>
          <a:prstGeom prst="rect">
            <a:avLst/>
          </a:prstGeom>
        </p:spPr>
      </p:pic>
      <p:sp>
        <p:nvSpPr>
          <p:cNvPr id="10" name="Rectangle 9">
            <a:extLst>
              <a:ext uri="{FF2B5EF4-FFF2-40B4-BE49-F238E27FC236}">
                <a16:creationId xmlns:a16="http://schemas.microsoft.com/office/drawing/2014/main" id="{A778740D-2438-C6A1-4F20-0EB952420E63}"/>
              </a:ext>
            </a:extLst>
          </p:cNvPr>
          <p:cNvSpPr/>
          <p:nvPr/>
        </p:nvSpPr>
        <p:spPr>
          <a:xfrm>
            <a:off x="5717262" y="2406988"/>
            <a:ext cx="2755196" cy="234611"/>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307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12" name="Rounded Rectangle 11">
            <a:extLst>
              <a:ext uri="{FF2B5EF4-FFF2-40B4-BE49-F238E27FC236}">
                <a16:creationId xmlns:a16="http://schemas.microsoft.com/office/drawing/2014/main" id="{671AA630-83A9-A634-979A-D786766DE718}"/>
              </a:ext>
            </a:extLst>
          </p:cNvPr>
          <p:cNvSpPr/>
          <p:nvPr/>
        </p:nvSpPr>
        <p:spPr>
          <a:xfrm>
            <a:off x="637190" y="3655524"/>
            <a:ext cx="8087348" cy="1015332"/>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ounded Rectangle 17">
            <a:extLst>
              <a:ext uri="{FF2B5EF4-FFF2-40B4-BE49-F238E27FC236}">
                <a16:creationId xmlns:a16="http://schemas.microsoft.com/office/drawing/2014/main" id="{AFFF8009-CC0F-6EB2-F657-DDDFC9334F66}"/>
              </a:ext>
            </a:extLst>
          </p:cNvPr>
          <p:cNvSpPr/>
          <p:nvPr/>
        </p:nvSpPr>
        <p:spPr>
          <a:xfrm>
            <a:off x="646919" y="3666736"/>
            <a:ext cx="1224214" cy="1015332"/>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Google Shape;716;p29"/>
          <p:cNvSpPr/>
          <p:nvPr/>
        </p:nvSpPr>
        <p:spPr>
          <a:xfrm>
            <a:off x="6316366" y="795075"/>
            <a:ext cx="2408172" cy="2642400"/>
          </a:xfrm>
          <a:custGeom>
            <a:avLst/>
            <a:gdLst/>
            <a:ahLst/>
            <a:cxnLst/>
            <a:rect l="l" t="t" r="r" b="b"/>
            <a:pathLst>
              <a:path w="26086" h="24819" extrusionOk="0">
                <a:moveTo>
                  <a:pt x="1268" y="0"/>
                </a:moveTo>
                <a:cubicBezTo>
                  <a:pt x="568" y="0"/>
                  <a:pt x="0" y="568"/>
                  <a:pt x="0" y="1268"/>
                </a:cubicBezTo>
                <a:lnTo>
                  <a:pt x="0" y="23551"/>
                </a:lnTo>
                <a:cubicBezTo>
                  <a:pt x="0" y="24251"/>
                  <a:pt x="568" y="24818"/>
                  <a:pt x="1268" y="24818"/>
                </a:cubicBezTo>
                <a:lnTo>
                  <a:pt x="24818" y="24818"/>
                </a:lnTo>
                <a:cubicBezTo>
                  <a:pt x="25519" y="24818"/>
                  <a:pt x="26086" y="24251"/>
                  <a:pt x="26086" y="23551"/>
                </a:cubicBezTo>
                <a:lnTo>
                  <a:pt x="26086" y="1268"/>
                </a:lnTo>
                <a:cubicBezTo>
                  <a:pt x="26086" y="568"/>
                  <a:pt x="25519" y="0"/>
                  <a:pt x="24818" y="0"/>
                </a:cubicBezTo>
                <a:close/>
              </a:path>
            </a:pathLst>
          </a:custGeom>
          <a:solidFill>
            <a:schemeClr val="accent4"/>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Wingdings" pitchFamily="2" charset="2"/>
              <a:buChar char="q"/>
            </a:pPr>
            <a:r>
              <a:rPr lang="en-US" b="1">
                <a:solidFill>
                  <a:schemeClr val="bg1"/>
                </a:solidFill>
              </a:rPr>
              <a:t>Few Columns definition are missing in dataset</a:t>
            </a:r>
          </a:p>
          <a:p>
            <a:pPr marL="285750" lvl="0" indent="-285750" algn="l" rtl="0">
              <a:spcBef>
                <a:spcPts val="0"/>
              </a:spcBef>
              <a:spcAft>
                <a:spcPts val="0"/>
              </a:spcAft>
              <a:buFont typeface="Wingdings" pitchFamily="2" charset="2"/>
              <a:buChar char="q"/>
            </a:pPr>
            <a:endParaRPr lang="en-US" b="1">
              <a:solidFill>
                <a:schemeClr val="bg1"/>
              </a:solidFill>
            </a:endParaRPr>
          </a:p>
          <a:p>
            <a:pPr marL="285750" lvl="0" indent="-285750" algn="l" rtl="0">
              <a:spcBef>
                <a:spcPts val="0"/>
              </a:spcBef>
              <a:spcAft>
                <a:spcPts val="0"/>
              </a:spcAft>
              <a:buFont typeface="Wingdings" pitchFamily="2" charset="2"/>
              <a:buChar char="q"/>
            </a:pPr>
            <a:r>
              <a:rPr lang="en-US" b="1">
                <a:solidFill>
                  <a:schemeClr val="bg1"/>
                </a:solidFill>
              </a:rPr>
              <a:t>Example : Response Rate is an important parameter for super host classification and missing in data description       </a:t>
            </a:r>
            <a:endParaRPr b="1">
              <a:solidFill>
                <a:schemeClr val="bg1"/>
              </a:solidFill>
            </a:endParaRPr>
          </a:p>
        </p:txBody>
      </p:sp>
      <p:sp>
        <p:nvSpPr>
          <p:cNvPr id="719" name="Google Shape;719;p29"/>
          <p:cNvSpPr/>
          <p:nvPr/>
        </p:nvSpPr>
        <p:spPr>
          <a:xfrm>
            <a:off x="3493440" y="804413"/>
            <a:ext cx="2408172" cy="2642400"/>
          </a:xfrm>
          <a:custGeom>
            <a:avLst/>
            <a:gdLst/>
            <a:ahLst/>
            <a:cxnLst/>
            <a:rect l="l" t="t" r="r" b="b"/>
            <a:pathLst>
              <a:path w="26086" h="24819" extrusionOk="0">
                <a:moveTo>
                  <a:pt x="1234" y="0"/>
                </a:moveTo>
                <a:cubicBezTo>
                  <a:pt x="567" y="0"/>
                  <a:pt x="0" y="568"/>
                  <a:pt x="0" y="1268"/>
                </a:cubicBezTo>
                <a:lnTo>
                  <a:pt x="0" y="23551"/>
                </a:lnTo>
                <a:cubicBezTo>
                  <a:pt x="0" y="24251"/>
                  <a:pt x="567" y="24818"/>
                  <a:pt x="1234" y="24818"/>
                </a:cubicBezTo>
                <a:lnTo>
                  <a:pt x="24818" y="24818"/>
                </a:lnTo>
                <a:cubicBezTo>
                  <a:pt x="25518" y="24818"/>
                  <a:pt x="26086" y="24251"/>
                  <a:pt x="26086" y="23551"/>
                </a:cubicBezTo>
                <a:lnTo>
                  <a:pt x="26086" y="1268"/>
                </a:lnTo>
                <a:cubicBezTo>
                  <a:pt x="26086" y="568"/>
                  <a:pt x="25518" y="0"/>
                  <a:pt x="24818" y="0"/>
                </a:cubicBezTo>
                <a:close/>
              </a:path>
            </a:pathLst>
          </a:custGeom>
          <a:solidFill>
            <a:schemeClr val="accent2"/>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Wingdings" pitchFamily="2" charset="2"/>
              <a:buChar char="q"/>
            </a:pPr>
            <a:r>
              <a:rPr lang="en-US" b="1">
                <a:solidFill>
                  <a:schemeClr val="bg1"/>
                </a:solidFill>
              </a:rPr>
              <a:t>Binary column contains non-binary value</a:t>
            </a:r>
          </a:p>
          <a:p>
            <a:pPr marL="285750" lvl="0" indent="-285750" algn="l" rtl="0">
              <a:spcBef>
                <a:spcPts val="0"/>
              </a:spcBef>
              <a:spcAft>
                <a:spcPts val="0"/>
              </a:spcAft>
              <a:buFont typeface="Arial" panose="020B0604020202020204" pitchFamily="34" charset="0"/>
              <a:buChar char="•"/>
            </a:pPr>
            <a:endParaRPr lang="en-US" b="1">
              <a:solidFill>
                <a:schemeClr val="bg1"/>
              </a:solidFill>
            </a:endParaRPr>
          </a:p>
          <a:p>
            <a:pPr marL="285750" lvl="0" indent="-285750" algn="l" rtl="0">
              <a:spcBef>
                <a:spcPts val="0"/>
              </a:spcBef>
              <a:spcAft>
                <a:spcPts val="0"/>
              </a:spcAft>
              <a:buFont typeface="Wingdings" pitchFamily="2" charset="2"/>
              <a:buChar char="q"/>
            </a:pPr>
            <a:r>
              <a:rPr lang="en-US" b="1" err="1">
                <a:solidFill>
                  <a:schemeClr val="bg1"/>
                </a:solidFill>
              </a:rPr>
              <a:t>pre_year_superhost</a:t>
            </a:r>
            <a:r>
              <a:rPr lang="en-US" b="1">
                <a:solidFill>
                  <a:schemeClr val="bg1"/>
                </a:solidFill>
              </a:rPr>
              <a:t> column contains values other than 0       and 1</a:t>
            </a:r>
          </a:p>
        </p:txBody>
      </p:sp>
      <p:sp>
        <p:nvSpPr>
          <p:cNvPr id="722" name="Google Shape;722;p29"/>
          <p:cNvSpPr/>
          <p:nvPr/>
        </p:nvSpPr>
        <p:spPr>
          <a:xfrm>
            <a:off x="646919" y="804413"/>
            <a:ext cx="2410003" cy="2641186"/>
          </a:xfrm>
          <a:custGeom>
            <a:avLst/>
            <a:gdLst/>
            <a:ahLst/>
            <a:cxnLst/>
            <a:rect l="l" t="t" r="r" b="b"/>
            <a:pathLst>
              <a:path w="26086" h="24819" extrusionOk="0">
                <a:moveTo>
                  <a:pt x="1268" y="0"/>
                </a:moveTo>
                <a:cubicBezTo>
                  <a:pt x="568" y="0"/>
                  <a:pt x="0" y="568"/>
                  <a:pt x="0" y="1268"/>
                </a:cubicBezTo>
                <a:lnTo>
                  <a:pt x="0" y="23551"/>
                </a:lnTo>
                <a:cubicBezTo>
                  <a:pt x="0" y="24251"/>
                  <a:pt x="568" y="24818"/>
                  <a:pt x="1268" y="24818"/>
                </a:cubicBezTo>
                <a:lnTo>
                  <a:pt x="24818" y="24818"/>
                </a:lnTo>
                <a:cubicBezTo>
                  <a:pt x="25519" y="24818"/>
                  <a:pt x="26086" y="24251"/>
                  <a:pt x="26086" y="23551"/>
                </a:cubicBezTo>
                <a:lnTo>
                  <a:pt x="26086" y="1268"/>
                </a:lnTo>
                <a:cubicBezTo>
                  <a:pt x="26086" y="568"/>
                  <a:pt x="25519" y="0"/>
                  <a:pt x="24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txBox="1">
            <a:spLocks noGrp="1"/>
          </p:cNvSpPr>
          <p:nvPr>
            <p:ph type="title"/>
          </p:nvPr>
        </p:nvSpPr>
        <p:spPr>
          <a:xfrm>
            <a:off x="1458344" y="151644"/>
            <a:ext cx="6062108"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mj-lt"/>
              </a:rPr>
              <a:t>Challenges and Future Scope</a:t>
            </a:r>
            <a:endParaRPr sz="3000" b="1">
              <a:latin typeface="+mj-lt"/>
            </a:endParaRPr>
          </a:p>
        </p:txBody>
      </p:sp>
      <p:sp>
        <p:nvSpPr>
          <p:cNvPr id="746" name="Google Shape;746;p29"/>
          <p:cNvSpPr txBox="1"/>
          <p:nvPr/>
        </p:nvSpPr>
        <p:spPr>
          <a:xfrm>
            <a:off x="1128234" y="2990794"/>
            <a:ext cx="1398000" cy="44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200">
              <a:solidFill>
                <a:schemeClr val="lt1"/>
              </a:solidFill>
              <a:latin typeface="Roboto"/>
              <a:ea typeface="Roboto"/>
              <a:cs typeface="Roboto"/>
              <a:sym typeface="Roboto"/>
            </a:endParaRPr>
          </a:p>
        </p:txBody>
      </p:sp>
      <p:sp>
        <p:nvSpPr>
          <p:cNvPr id="757" name="Google Shape;757;p29"/>
          <p:cNvSpPr/>
          <p:nvPr/>
        </p:nvSpPr>
        <p:spPr>
          <a:xfrm>
            <a:off x="12116825" y="848150"/>
            <a:ext cx="33300" cy="29225"/>
          </a:xfrm>
          <a:custGeom>
            <a:avLst/>
            <a:gdLst/>
            <a:ahLst/>
            <a:cxnLst/>
            <a:rect l="l" t="t" r="r" b="b"/>
            <a:pathLst>
              <a:path w="1332" h="1169" extrusionOk="0">
                <a:moveTo>
                  <a:pt x="647" y="1"/>
                </a:moveTo>
                <a:cubicBezTo>
                  <a:pt x="430" y="1"/>
                  <a:pt x="230" y="138"/>
                  <a:pt x="148" y="355"/>
                </a:cubicBezTo>
                <a:cubicBezTo>
                  <a:pt x="1" y="650"/>
                  <a:pt x="148" y="983"/>
                  <a:pt x="444" y="1094"/>
                </a:cubicBezTo>
                <a:cubicBezTo>
                  <a:pt x="518" y="1131"/>
                  <a:pt x="592" y="1168"/>
                  <a:pt x="666" y="1168"/>
                </a:cubicBezTo>
                <a:cubicBezTo>
                  <a:pt x="888" y="1168"/>
                  <a:pt x="1110" y="1020"/>
                  <a:pt x="1184" y="798"/>
                </a:cubicBezTo>
                <a:cubicBezTo>
                  <a:pt x="1332" y="503"/>
                  <a:pt x="1184" y="170"/>
                  <a:pt x="888" y="59"/>
                </a:cubicBezTo>
                <a:cubicBezTo>
                  <a:pt x="809" y="19"/>
                  <a:pt x="727" y="1"/>
                  <a:pt x="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a:off x="12139000" y="795075"/>
            <a:ext cx="33300" cy="28675"/>
          </a:xfrm>
          <a:custGeom>
            <a:avLst/>
            <a:gdLst/>
            <a:ahLst/>
            <a:cxnLst/>
            <a:rect l="l" t="t" r="r" b="b"/>
            <a:pathLst>
              <a:path w="1332" h="1147" extrusionOk="0">
                <a:moveTo>
                  <a:pt x="686" y="1"/>
                </a:moveTo>
                <a:cubicBezTo>
                  <a:pt x="454" y="1"/>
                  <a:pt x="235" y="141"/>
                  <a:pt x="149" y="370"/>
                </a:cubicBezTo>
                <a:cubicBezTo>
                  <a:pt x="1" y="666"/>
                  <a:pt x="149" y="999"/>
                  <a:pt x="445" y="1110"/>
                </a:cubicBezTo>
                <a:cubicBezTo>
                  <a:pt x="518" y="1147"/>
                  <a:pt x="592" y="1147"/>
                  <a:pt x="666" y="1147"/>
                </a:cubicBezTo>
                <a:cubicBezTo>
                  <a:pt x="888" y="1147"/>
                  <a:pt x="1110" y="999"/>
                  <a:pt x="1221" y="777"/>
                </a:cubicBezTo>
                <a:cubicBezTo>
                  <a:pt x="1332" y="481"/>
                  <a:pt x="1184" y="149"/>
                  <a:pt x="888" y="38"/>
                </a:cubicBezTo>
                <a:cubicBezTo>
                  <a:pt x="822" y="13"/>
                  <a:pt x="753" y="1"/>
                  <a:pt x="6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a:off x="12179675" y="686950"/>
            <a:ext cx="32375" cy="28675"/>
          </a:xfrm>
          <a:custGeom>
            <a:avLst/>
            <a:gdLst/>
            <a:ahLst/>
            <a:cxnLst/>
            <a:rect l="l" t="t" r="r" b="b"/>
            <a:pathLst>
              <a:path w="1295" h="1147" extrusionOk="0">
                <a:moveTo>
                  <a:pt x="652" y="1"/>
                </a:moveTo>
                <a:cubicBezTo>
                  <a:pt x="419" y="1"/>
                  <a:pt x="198" y="148"/>
                  <a:pt x="111" y="407"/>
                </a:cubicBezTo>
                <a:cubicBezTo>
                  <a:pt x="1" y="703"/>
                  <a:pt x="185" y="1035"/>
                  <a:pt x="481" y="1109"/>
                </a:cubicBezTo>
                <a:cubicBezTo>
                  <a:pt x="518" y="1146"/>
                  <a:pt x="592" y="1146"/>
                  <a:pt x="666" y="1146"/>
                </a:cubicBezTo>
                <a:cubicBezTo>
                  <a:pt x="888" y="1146"/>
                  <a:pt x="1110" y="998"/>
                  <a:pt x="1221" y="776"/>
                </a:cubicBezTo>
                <a:cubicBezTo>
                  <a:pt x="1295" y="444"/>
                  <a:pt x="1147" y="111"/>
                  <a:pt x="851" y="37"/>
                </a:cubicBezTo>
                <a:cubicBezTo>
                  <a:pt x="785" y="12"/>
                  <a:pt x="718"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a:off x="12197250" y="631600"/>
            <a:ext cx="32350" cy="28550"/>
          </a:xfrm>
          <a:custGeom>
            <a:avLst/>
            <a:gdLst/>
            <a:ahLst/>
            <a:cxnLst/>
            <a:rect l="l" t="t" r="r" b="b"/>
            <a:pathLst>
              <a:path w="1294" h="1142" extrusionOk="0">
                <a:moveTo>
                  <a:pt x="634" y="0"/>
                </a:moveTo>
                <a:cubicBezTo>
                  <a:pt x="395" y="0"/>
                  <a:pt x="170" y="166"/>
                  <a:pt x="111" y="402"/>
                </a:cubicBezTo>
                <a:cubicBezTo>
                  <a:pt x="0" y="735"/>
                  <a:pt x="185" y="1031"/>
                  <a:pt x="481" y="1142"/>
                </a:cubicBezTo>
                <a:lnTo>
                  <a:pt x="665" y="1142"/>
                </a:lnTo>
                <a:cubicBezTo>
                  <a:pt x="924" y="1142"/>
                  <a:pt x="1146" y="994"/>
                  <a:pt x="1220" y="735"/>
                </a:cubicBezTo>
                <a:cubicBezTo>
                  <a:pt x="1294" y="439"/>
                  <a:pt x="1146" y="107"/>
                  <a:pt x="813" y="33"/>
                </a:cubicBezTo>
                <a:cubicBezTo>
                  <a:pt x="754" y="11"/>
                  <a:pt x="694" y="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a:off x="12160275" y="741475"/>
            <a:ext cx="32375" cy="28675"/>
          </a:xfrm>
          <a:custGeom>
            <a:avLst/>
            <a:gdLst/>
            <a:ahLst/>
            <a:cxnLst/>
            <a:rect l="l" t="t" r="r" b="b"/>
            <a:pathLst>
              <a:path w="1295" h="1147" extrusionOk="0">
                <a:moveTo>
                  <a:pt x="648" y="0"/>
                </a:moveTo>
                <a:cubicBezTo>
                  <a:pt x="416" y="0"/>
                  <a:pt x="197" y="141"/>
                  <a:pt x="111" y="370"/>
                </a:cubicBezTo>
                <a:cubicBezTo>
                  <a:pt x="0" y="666"/>
                  <a:pt x="148" y="999"/>
                  <a:pt x="444" y="1109"/>
                </a:cubicBezTo>
                <a:cubicBezTo>
                  <a:pt x="518" y="1146"/>
                  <a:pt x="592" y="1146"/>
                  <a:pt x="666" y="1146"/>
                </a:cubicBezTo>
                <a:cubicBezTo>
                  <a:pt x="887" y="1146"/>
                  <a:pt x="1109" y="999"/>
                  <a:pt x="1183" y="777"/>
                </a:cubicBezTo>
                <a:cubicBezTo>
                  <a:pt x="1294" y="481"/>
                  <a:pt x="1146" y="148"/>
                  <a:pt x="851" y="37"/>
                </a:cubicBezTo>
                <a:cubicBezTo>
                  <a:pt x="784" y="12"/>
                  <a:pt x="715" y="0"/>
                  <a:pt x="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a:off x="12213875" y="576475"/>
            <a:ext cx="32375" cy="28225"/>
          </a:xfrm>
          <a:custGeom>
            <a:avLst/>
            <a:gdLst/>
            <a:ahLst/>
            <a:cxnLst/>
            <a:rect l="l" t="t" r="r" b="b"/>
            <a:pathLst>
              <a:path w="1295" h="1129" extrusionOk="0">
                <a:moveTo>
                  <a:pt x="625" y="1"/>
                </a:moveTo>
                <a:cubicBezTo>
                  <a:pt x="376" y="1"/>
                  <a:pt x="136" y="150"/>
                  <a:pt x="74" y="426"/>
                </a:cubicBezTo>
                <a:cubicBezTo>
                  <a:pt x="0" y="722"/>
                  <a:pt x="185" y="1055"/>
                  <a:pt x="481" y="1129"/>
                </a:cubicBezTo>
                <a:lnTo>
                  <a:pt x="629" y="1129"/>
                </a:lnTo>
                <a:cubicBezTo>
                  <a:pt x="888" y="1129"/>
                  <a:pt x="1110" y="981"/>
                  <a:pt x="1184" y="722"/>
                </a:cubicBezTo>
                <a:cubicBezTo>
                  <a:pt x="1294" y="426"/>
                  <a:pt x="1110" y="93"/>
                  <a:pt x="777" y="20"/>
                </a:cubicBezTo>
                <a:cubicBezTo>
                  <a:pt x="727" y="7"/>
                  <a:pt x="676" y="1"/>
                  <a:pt x="6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a:off x="11917175" y="1198275"/>
            <a:ext cx="32375" cy="28450"/>
          </a:xfrm>
          <a:custGeom>
            <a:avLst/>
            <a:gdLst/>
            <a:ahLst/>
            <a:cxnLst/>
            <a:rect l="l" t="t" r="r" b="b"/>
            <a:pathLst>
              <a:path w="1295" h="1138" extrusionOk="0">
                <a:moveTo>
                  <a:pt x="666" y="0"/>
                </a:moveTo>
                <a:cubicBezTo>
                  <a:pt x="488" y="0"/>
                  <a:pt x="301" y="90"/>
                  <a:pt x="186" y="251"/>
                </a:cubicBezTo>
                <a:cubicBezTo>
                  <a:pt x="1" y="509"/>
                  <a:pt x="38" y="842"/>
                  <a:pt x="297" y="1027"/>
                </a:cubicBezTo>
                <a:cubicBezTo>
                  <a:pt x="408" y="1101"/>
                  <a:pt x="518" y="1138"/>
                  <a:pt x="629" y="1138"/>
                </a:cubicBezTo>
                <a:cubicBezTo>
                  <a:pt x="814" y="1138"/>
                  <a:pt x="999" y="1064"/>
                  <a:pt x="1110" y="916"/>
                </a:cubicBezTo>
                <a:cubicBezTo>
                  <a:pt x="1295" y="657"/>
                  <a:pt x="1221" y="288"/>
                  <a:pt x="962" y="103"/>
                </a:cubicBezTo>
                <a:cubicBezTo>
                  <a:pt x="878" y="33"/>
                  <a:pt x="774"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a:off x="10889400" y="1472575"/>
            <a:ext cx="25900" cy="25900"/>
          </a:xfrm>
          <a:custGeom>
            <a:avLst/>
            <a:gdLst/>
            <a:ahLst/>
            <a:cxnLst/>
            <a:rect l="l" t="t" r="r" b="b"/>
            <a:pathLst>
              <a:path w="1036" h="1036" extrusionOk="0">
                <a:moveTo>
                  <a:pt x="518" y="0"/>
                </a:moveTo>
                <a:cubicBezTo>
                  <a:pt x="222" y="0"/>
                  <a:pt x="0" y="222"/>
                  <a:pt x="0" y="518"/>
                </a:cubicBezTo>
                <a:cubicBezTo>
                  <a:pt x="0" y="814"/>
                  <a:pt x="222" y="1035"/>
                  <a:pt x="518" y="1035"/>
                </a:cubicBezTo>
                <a:cubicBezTo>
                  <a:pt x="814" y="1035"/>
                  <a:pt x="1036" y="814"/>
                  <a:pt x="1036" y="518"/>
                </a:cubicBezTo>
                <a:cubicBezTo>
                  <a:pt x="1036" y="222"/>
                  <a:pt x="814"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a:off x="-917000" y="3089900"/>
            <a:ext cx="32375" cy="29600"/>
          </a:xfrm>
          <a:custGeom>
            <a:avLst/>
            <a:gdLst/>
            <a:ahLst/>
            <a:cxnLst/>
            <a:rect l="l" t="t" r="r" b="b"/>
            <a:pathLst>
              <a:path w="1295" h="1184" extrusionOk="0">
                <a:moveTo>
                  <a:pt x="649" y="0"/>
                </a:moveTo>
                <a:cubicBezTo>
                  <a:pt x="417" y="0"/>
                  <a:pt x="197" y="141"/>
                  <a:pt x="112" y="370"/>
                </a:cubicBezTo>
                <a:cubicBezTo>
                  <a:pt x="1" y="666"/>
                  <a:pt x="149" y="1035"/>
                  <a:pt x="444" y="1146"/>
                </a:cubicBezTo>
                <a:cubicBezTo>
                  <a:pt x="518" y="1146"/>
                  <a:pt x="555" y="1183"/>
                  <a:pt x="629" y="1183"/>
                </a:cubicBezTo>
                <a:cubicBezTo>
                  <a:pt x="888" y="1183"/>
                  <a:pt x="1110" y="1035"/>
                  <a:pt x="1184" y="813"/>
                </a:cubicBezTo>
                <a:cubicBezTo>
                  <a:pt x="1295" y="481"/>
                  <a:pt x="1147" y="148"/>
                  <a:pt x="851" y="37"/>
                </a:cubicBezTo>
                <a:cubicBezTo>
                  <a:pt x="784" y="12"/>
                  <a:pt x="716" y="0"/>
                  <a:pt x="6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898500" y="3035475"/>
            <a:ext cx="32350" cy="28550"/>
          </a:xfrm>
          <a:custGeom>
            <a:avLst/>
            <a:gdLst/>
            <a:ahLst/>
            <a:cxnLst/>
            <a:rect l="l" t="t" r="r" b="b"/>
            <a:pathLst>
              <a:path w="1294" h="1142" extrusionOk="0">
                <a:moveTo>
                  <a:pt x="653" y="0"/>
                </a:moveTo>
                <a:cubicBezTo>
                  <a:pt x="395" y="0"/>
                  <a:pt x="170" y="166"/>
                  <a:pt x="111" y="402"/>
                </a:cubicBezTo>
                <a:cubicBezTo>
                  <a:pt x="0" y="698"/>
                  <a:pt x="185" y="1031"/>
                  <a:pt x="481" y="1105"/>
                </a:cubicBezTo>
                <a:cubicBezTo>
                  <a:pt x="555" y="1142"/>
                  <a:pt x="592" y="1142"/>
                  <a:pt x="666" y="1142"/>
                </a:cubicBezTo>
                <a:cubicBezTo>
                  <a:pt x="887" y="1142"/>
                  <a:pt x="1146" y="994"/>
                  <a:pt x="1220" y="735"/>
                </a:cubicBezTo>
                <a:cubicBezTo>
                  <a:pt x="1294" y="439"/>
                  <a:pt x="1146" y="107"/>
                  <a:pt x="850" y="33"/>
                </a:cubicBezTo>
                <a:cubicBezTo>
                  <a:pt x="784" y="11"/>
                  <a:pt x="717" y="0"/>
                  <a:pt x="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780FCEF-43CC-415F-2049-732EFB47493E}"/>
              </a:ext>
            </a:extLst>
          </p:cNvPr>
          <p:cNvSpPr txBox="1"/>
          <p:nvPr/>
        </p:nvSpPr>
        <p:spPr>
          <a:xfrm>
            <a:off x="637190" y="804413"/>
            <a:ext cx="2453056" cy="2862322"/>
          </a:xfrm>
          <a:prstGeom prst="rect">
            <a:avLst/>
          </a:prstGeom>
          <a:noFill/>
        </p:spPr>
        <p:txBody>
          <a:bodyPr wrap="square" rtlCol="0">
            <a:spAutoFit/>
          </a:bodyPr>
          <a:lstStyle/>
          <a:p>
            <a:pPr marL="285750" indent="-285750">
              <a:buFont typeface="Wingdings" pitchFamily="2" charset="2"/>
              <a:buChar char="q"/>
            </a:pPr>
            <a:r>
              <a:rPr lang="en-US" b="1">
                <a:solidFill>
                  <a:schemeClr val="bg1"/>
                </a:solidFill>
              </a:rPr>
              <a:t>Lots of Missing data in the dataset</a:t>
            </a:r>
          </a:p>
          <a:p>
            <a:endParaRPr lang="en-US" b="1">
              <a:solidFill>
                <a:schemeClr val="bg1"/>
              </a:solidFill>
            </a:endParaRPr>
          </a:p>
          <a:p>
            <a:pPr marL="285750" indent="-285750">
              <a:buFont typeface="Wingdings" pitchFamily="2" charset="2"/>
              <a:buChar char="q"/>
            </a:pPr>
            <a:r>
              <a:rPr lang="en-US" b="1">
                <a:solidFill>
                  <a:schemeClr val="bg1"/>
                </a:solidFill>
              </a:rPr>
              <a:t>Difficulty in determining between impute and remove</a:t>
            </a:r>
          </a:p>
          <a:p>
            <a:endParaRPr lang="en-US" b="1">
              <a:solidFill>
                <a:schemeClr val="bg1"/>
              </a:solidFill>
            </a:endParaRPr>
          </a:p>
          <a:p>
            <a:pPr marL="285750" indent="-285750">
              <a:buFont typeface="Wingdings" pitchFamily="2" charset="2"/>
              <a:buChar char="q"/>
            </a:pPr>
            <a:r>
              <a:rPr lang="en-IN" b="1">
                <a:solidFill>
                  <a:schemeClr val="bg1"/>
                </a:solidFill>
              </a:rPr>
              <a:t>Categorical variable with too many levels, which causes linear dependency on each other.</a:t>
            </a:r>
            <a:endParaRPr lang="en-US" b="1">
              <a:solidFill>
                <a:schemeClr val="bg1"/>
              </a:solidFill>
            </a:endParaRPr>
          </a:p>
          <a:p>
            <a:pPr marL="171450" indent="-171450">
              <a:buFont typeface="Arial" panose="020B0604020202020204" pitchFamily="34" charset="0"/>
              <a:buChar char="•"/>
            </a:pPr>
            <a:endParaRPr lang="en-US" sz="1200" b="1">
              <a:solidFill>
                <a:schemeClr val="bg1"/>
              </a:solidFill>
            </a:endParaRPr>
          </a:p>
        </p:txBody>
      </p:sp>
      <p:sp>
        <p:nvSpPr>
          <p:cNvPr id="14" name="TextBox 13">
            <a:extLst>
              <a:ext uri="{FF2B5EF4-FFF2-40B4-BE49-F238E27FC236}">
                <a16:creationId xmlns:a16="http://schemas.microsoft.com/office/drawing/2014/main" id="{54B07382-919F-C276-94FB-E2D2B1593B88}"/>
              </a:ext>
            </a:extLst>
          </p:cNvPr>
          <p:cNvSpPr txBox="1"/>
          <p:nvPr/>
        </p:nvSpPr>
        <p:spPr>
          <a:xfrm>
            <a:off x="2156810" y="3789681"/>
            <a:ext cx="6350000" cy="769441"/>
          </a:xfrm>
          <a:prstGeom prst="rect">
            <a:avLst/>
          </a:prstGeom>
          <a:noFill/>
        </p:spPr>
        <p:txBody>
          <a:bodyPr wrap="square" lIns="91440" tIns="45720" rIns="91440" bIns="45720" rtlCol="0" anchor="t">
            <a:spAutoFit/>
          </a:bodyPr>
          <a:lstStyle/>
          <a:p>
            <a:r>
              <a:rPr lang="en-US" b="1">
                <a:solidFill>
                  <a:schemeClr val="bg1"/>
                </a:solidFill>
              </a:rPr>
              <a:t>Due to the time constraint , we have analyzed value creation for host. For </a:t>
            </a:r>
            <a:r>
              <a:rPr lang="en-US" sz="1600" b="1">
                <a:solidFill>
                  <a:schemeClr val="bg1"/>
                </a:solidFill>
              </a:rPr>
              <a:t>future scope</a:t>
            </a:r>
            <a:r>
              <a:rPr lang="en-US" b="1">
                <a:solidFill>
                  <a:schemeClr val="bg1"/>
                </a:solidFill>
              </a:rPr>
              <a:t> we can incorporate value creation for guest as well.   </a:t>
            </a:r>
          </a:p>
          <a:p>
            <a:endParaRPr lang="en-US"/>
          </a:p>
        </p:txBody>
      </p:sp>
      <p:pic>
        <p:nvPicPr>
          <p:cNvPr id="16" name="Graphic 15" descr="Future with solid fill">
            <a:extLst>
              <a:ext uri="{FF2B5EF4-FFF2-40B4-BE49-F238E27FC236}">
                <a16:creationId xmlns:a16="http://schemas.microsoft.com/office/drawing/2014/main" id="{C4C3301F-4BAB-A59A-0066-2E9B1CD4E8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933" y="3705990"/>
            <a:ext cx="914400" cy="914400"/>
          </a:xfrm>
          <a:prstGeom prst="rect">
            <a:avLst/>
          </a:prstGeom>
        </p:spPr>
      </p:pic>
      <p:pic>
        <p:nvPicPr>
          <p:cNvPr id="3" name="Picture 2">
            <a:extLst>
              <a:ext uri="{FF2B5EF4-FFF2-40B4-BE49-F238E27FC236}">
                <a16:creationId xmlns:a16="http://schemas.microsoft.com/office/drawing/2014/main" id="{5EF81B3D-9EF3-5422-DC5F-B44BFF7E265B}"/>
              </a:ext>
            </a:extLst>
          </p:cNvPr>
          <p:cNvPicPr>
            <a:picLocks noChangeAspect="1"/>
          </p:cNvPicPr>
          <p:nvPr/>
        </p:nvPicPr>
        <p:blipFill>
          <a:blip r:embed="rId5"/>
          <a:stretch>
            <a:fillRect/>
          </a:stretch>
        </p:blipFill>
        <p:spPr>
          <a:xfrm>
            <a:off x="8462938" y="4682068"/>
            <a:ext cx="629024" cy="4073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8031-0BE4-6547-E96E-A0733EAF5369}"/>
              </a:ext>
            </a:extLst>
          </p:cNvPr>
          <p:cNvSpPr>
            <a:spLocks noGrp="1"/>
          </p:cNvSpPr>
          <p:nvPr>
            <p:ph type="title"/>
          </p:nvPr>
        </p:nvSpPr>
        <p:spPr>
          <a:xfrm>
            <a:off x="388408" y="1923266"/>
            <a:ext cx="8520600" cy="841800"/>
          </a:xfrm>
        </p:spPr>
        <p:txBody>
          <a:bodyPr/>
          <a:lstStyle/>
          <a:p>
            <a:r>
              <a:rPr lang="en-US" b="1" dirty="0">
                <a:solidFill>
                  <a:schemeClr val="accent5"/>
                </a:solidFill>
                <a:latin typeface="+mj-lt"/>
              </a:rPr>
              <a:t>Thank You!</a:t>
            </a:r>
          </a:p>
        </p:txBody>
      </p:sp>
      <p:sp>
        <p:nvSpPr>
          <p:cNvPr id="3" name="Slide Number Placeholder 2">
            <a:extLst>
              <a:ext uri="{FF2B5EF4-FFF2-40B4-BE49-F238E27FC236}">
                <a16:creationId xmlns:a16="http://schemas.microsoft.com/office/drawing/2014/main" id="{1B2D7A7F-D990-0A9E-B277-8E4789F9D2C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07633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8031-0BE4-6547-E96E-A0733EAF5369}"/>
              </a:ext>
            </a:extLst>
          </p:cNvPr>
          <p:cNvSpPr>
            <a:spLocks noGrp="1"/>
          </p:cNvSpPr>
          <p:nvPr>
            <p:ph type="title"/>
          </p:nvPr>
        </p:nvSpPr>
        <p:spPr/>
        <p:txBody>
          <a:bodyPr/>
          <a:lstStyle/>
          <a:p>
            <a:r>
              <a:rPr lang="en-US" b="1" dirty="0">
                <a:latin typeface="+mj-lt"/>
              </a:rPr>
              <a:t>APPENDIX</a:t>
            </a:r>
          </a:p>
        </p:txBody>
      </p:sp>
      <p:sp>
        <p:nvSpPr>
          <p:cNvPr id="3" name="Slide Number Placeholder 2">
            <a:extLst>
              <a:ext uri="{FF2B5EF4-FFF2-40B4-BE49-F238E27FC236}">
                <a16:creationId xmlns:a16="http://schemas.microsoft.com/office/drawing/2014/main" id="{1B2D7A7F-D990-0A9E-B277-8E4789F9D2C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97406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19" name="Rectangle 18">
            <a:extLst>
              <a:ext uri="{FF2B5EF4-FFF2-40B4-BE49-F238E27FC236}">
                <a16:creationId xmlns:a16="http://schemas.microsoft.com/office/drawing/2014/main" id="{9E21F8D1-21A0-F385-4A1E-A4361155E476}"/>
              </a:ext>
            </a:extLst>
          </p:cNvPr>
          <p:cNvSpPr/>
          <p:nvPr/>
        </p:nvSpPr>
        <p:spPr>
          <a:xfrm>
            <a:off x="2380996" y="3140964"/>
            <a:ext cx="1241926" cy="133919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7307A97-BD16-A258-9CF7-81861C8AE504}"/>
              </a:ext>
            </a:extLst>
          </p:cNvPr>
          <p:cNvSpPr/>
          <p:nvPr/>
        </p:nvSpPr>
        <p:spPr>
          <a:xfrm>
            <a:off x="1184477" y="1083564"/>
            <a:ext cx="1287646" cy="120661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806A158-24E1-467C-147F-2401343C3E9F}"/>
              </a:ext>
            </a:extLst>
          </p:cNvPr>
          <p:cNvSpPr txBox="1">
            <a:spLocks/>
          </p:cNvSpPr>
          <p:nvPr/>
        </p:nvSpPr>
        <p:spPr>
          <a:xfrm>
            <a:off x="235116" y="38476"/>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Medium"/>
              <a:buNone/>
              <a:defRPr sz="47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5200"/>
              <a:buFont typeface="Fira Sans Extra Condensed Medium"/>
              <a:buNone/>
              <a:defRPr sz="52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5200"/>
              <a:buFont typeface="Fira Sans Extra Condensed Medium"/>
              <a:buNone/>
              <a:defRPr sz="52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5200"/>
              <a:buFont typeface="Fira Sans Extra Condensed Medium"/>
              <a:buNone/>
              <a:defRPr sz="52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5200"/>
              <a:buFont typeface="Fira Sans Extra Condensed Medium"/>
              <a:buNone/>
              <a:defRPr sz="52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5200"/>
              <a:buFont typeface="Fira Sans Extra Condensed Medium"/>
              <a:buNone/>
              <a:defRPr sz="52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5200"/>
              <a:buFont typeface="Fira Sans Extra Condensed Medium"/>
              <a:buNone/>
              <a:defRPr sz="52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5200"/>
              <a:buFont typeface="Fira Sans Extra Condensed Medium"/>
              <a:buNone/>
              <a:defRPr sz="52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5200"/>
              <a:buFont typeface="Fira Sans Extra Condensed Medium"/>
              <a:buNone/>
              <a:defRPr sz="52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ctr"/>
            <a:r>
              <a:rPr lang="en-US" sz="3000" b="1">
                <a:latin typeface="+mj-lt"/>
              </a:rPr>
              <a:t>Meet the Team</a:t>
            </a:r>
          </a:p>
        </p:txBody>
      </p:sp>
      <p:sp>
        <p:nvSpPr>
          <p:cNvPr id="20" name="Rectangle 19">
            <a:extLst>
              <a:ext uri="{FF2B5EF4-FFF2-40B4-BE49-F238E27FC236}">
                <a16:creationId xmlns:a16="http://schemas.microsoft.com/office/drawing/2014/main" id="{6543C88A-F510-560D-ADB2-56B741EF7E46}"/>
              </a:ext>
            </a:extLst>
          </p:cNvPr>
          <p:cNvSpPr/>
          <p:nvPr/>
        </p:nvSpPr>
        <p:spPr>
          <a:xfrm>
            <a:off x="6614585" y="1005840"/>
            <a:ext cx="1200778" cy="1142602"/>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erson smiling at camera&#10;&#10;Description automatically generated">
            <a:extLst>
              <a:ext uri="{FF2B5EF4-FFF2-40B4-BE49-F238E27FC236}">
                <a16:creationId xmlns:a16="http://schemas.microsoft.com/office/drawing/2014/main" id="{D66CEDFD-32E4-3357-DB0E-0BCF7255F9FE}"/>
              </a:ext>
            </a:extLst>
          </p:cNvPr>
          <p:cNvPicPr>
            <a:picLocks noChangeAspect="1"/>
          </p:cNvPicPr>
          <p:nvPr/>
        </p:nvPicPr>
        <p:blipFill>
          <a:blip r:embed="rId3"/>
          <a:stretch>
            <a:fillRect/>
          </a:stretch>
        </p:blipFill>
        <p:spPr>
          <a:xfrm>
            <a:off x="2593456" y="3310746"/>
            <a:ext cx="1223639" cy="1282799"/>
          </a:xfrm>
          <a:prstGeom prst="rect">
            <a:avLst/>
          </a:prstGeom>
        </p:spPr>
      </p:pic>
      <p:sp>
        <p:nvSpPr>
          <p:cNvPr id="22" name="Rectangle 21">
            <a:extLst>
              <a:ext uri="{FF2B5EF4-FFF2-40B4-BE49-F238E27FC236}">
                <a16:creationId xmlns:a16="http://schemas.microsoft.com/office/drawing/2014/main" id="{E7D60C6B-EAC4-70C9-0033-2CBE9495C2EF}"/>
              </a:ext>
            </a:extLst>
          </p:cNvPr>
          <p:cNvSpPr/>
          <p:nvPr/>
        </p:nvSpPr>
        <p:spPr>
          <a:xfrm>
            <a:off x="5306637" y="3136392"/>
            <a:ext cx="1315078" cy="134834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412E2F2F-85B3-4788-630B-0FFB7666BDE0}"/>
              </a:ext>
            </a:extLst>
          </p:cNvPr>
          <p:cNvCxnSpPr/>
          <p:nvPr/>
        </p:nvCxnSpPr>
        <p:spPr>
          <a:xfrm>
            <a:off x="4594860" y="1008126"/>
            <a:ext cx="18288" cy="4005072"/>
          </a:xfrm>
          <a:prstGeom prst="straightConnector1">
            <a:avLst/>
          </a:prstGeom>
          <a:ln w="285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erson in a suit and tie&#10;&#10;Description automatically generated">
            <a:extLst>
              <a:ext uri="{FF2B5EF4-FFF2-40B4-BE49-F238E27FC236}">
                <a16:creationId xmlns:a16="http://schemas.microsoft.com/office/drawing/2014/main" id="{14FC1B57-0D9E-C930-E426-044ED86AED15}"/>
              </a:ext>
            </a:extLst>
          </p:cNvPr>
          <p:cNvPicPr>
            <a:picLocks noChangeAspect="1"/>
          </p:cNvPicPr>
          <p:nvPr/>
        </p:nvPicPr>
        <p:blipFill>
          <a:blip r:embed="rId4"/>
          <a:stretch>
            <a:fillRect/>
          </a:stretch>
        </p:blipFill>
        <p:spPr>
          <a:xfrm>
            <a:off x="1367028" y="1281805"/>
            <a:ext cx="1225296" cy="1240294"/>
          </a:xfrm>
          <a:prstGeom prst="rect">
            <a:avLst/>
          </a:prstGeom>
        </p:spPr>
      </p:pic>
      <p:cxnSp>
        <p:nvCxnSpPr>
          <p:cNvPr id="4" name="Straight Arrow Connector 3">
            <a:extLst>
              <a:ext uri="{FF2B5EF4-FFF2-40B4-BE49-F238E27FC236}">
                <a16:creationId xmlns:a16="http://schemas.microsoft.com/office/drawing/2014/main" id="{A987275E-CC71-C6B3-F16D-C72D56C35CD1}"/>
              </a:ext>
            </a:extLst>
          </p:cNvPr>
          <p:cNvCxnSpPr/>
          <p:nvPr/>
        </p:nvCxnSpPr>
        <p:spPr>
          <a:xfrm flipH="1">
            <a:off x="2739771" y="1649349"/>
            <a:ext cx="1755648" cy="0"/>
          </a:xfrm>
          <a:prstGeom prst="straightConnector1">
            <a:avLst/>
          </a:prstGeom>
          <a:ln w="28575">
            <a:solidFill>
              <a:schemeClr val="tx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FD4DBE6-98E8-835E-BE8B-42972AC18C02}"/>
              </a:ext>
            </a:extLst>
          </p:cNvPr>
          <p:cNvCxnSpPr>
            <a:cxnSpLocks/>
          </p:cNvCxnSpPr>
          <p:nvPr/>
        </p:nvCxnSpPr>
        <p:spPr>
          <a:xfrm flipH="1">
            <a:off x="4701158" y="1649349"/>
            <a:ext cx="1755648" cy="0"/>
          </a:xfrm>
          <a:prstGeom prst="straightConnector1">
            <a:avLst/>
          </a:prstGeom>
          <a:ln w="28575">
            <a:solidFill>
              <a:schemeClr val="tx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4BCFD8-EA67-E33C-3613-6385C66E067C}"/>
              </a:ext>
            </a:extLst>
          </p:cNvPr>
          <p:cNvCxnSpPr>
            <a:cxnSpLocks/>
          </p:cNvCxnSpPr>
          <p:nvPr/>
        </p:nvCxnSpPr>
        <p:spPr>
          <a:xfrm flipH="1">
            <a:off x="4687441" y="3917061"/>
            <a:ext cx="493776" cy="0"/>
          </a:xfrm>
          <a:prstGeom prst="straightConnector1">
            <a:avLst/>
          </a:prstGeom>
          <a:ln w="28575">
            <a:solidFill>
              <a:schemeClr val="tx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15C7961-6786-3795-81FD-01F6933CAFF2}"/>
              </a:ext>
            </a:extLst>
          </p:cNvPr>
          <p:cNvCxnSpPr>
            <a:cxnSpLocks/>
          </p:cNvCxnSpPr>
          <p:nvPr/>
        </p:nvCxnSpPr>
        <p:spPr>
          <a:xfrm flipH="1">
            <a:off x="4001640" y="3917061"/>
            <a:ext cx="493776" cy="0"/>
          </a:xfrm>
          <a:prstGeom prst="straightConnector1">
            <a:avLst/>
          </a:prstGeom>
          <a:ln w="28575">
            <a:solidFill>
              <a:schemeClr val="tx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EC90264-175E-F30D-F504-12C2D96B4A68}"/>
              </a:ext>
            </a:extLst>
          </p:cNvPr>
          <p:cNvSpPr/>
          <p:nvPr/>
        </p:nvSpPr>
        <p:spPr>
          <a:xfrm>
            <a:off x="4462272" y="1508759"/>
            <a:ext cx="283464" cy="283464"/>
          </a:xfrm>
          <a:prstGeom prst="ellipse">
            <a:avLst/>
          </a:prstGeom>
          <a:solidFill>
            <a:schemeClr val="tx2">
              <a:lumMod val="90000"/>
            </a:schemeClr>
          </a:solidFill>
          <a:ln>
            <a:solidFill>
              <a:schemeClr val="tx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9E8F03C-82E5-3385-76EB-30B73B4AA438}"/>
              </a:ext>
            </a:extLst>
          </p:cNvPr>
          <p:cNvSpPr/>
          <p:nvPr/>
        </p:nvSpPr>
        <p:spPr>
          <a:xfrm>
            <a:off x="4462272" y="3813046"/>
            <a:ext cx="283464" cy="283464"/>
          </a:xfrm>
          <a:prstGeom prst="ellipse">
            <a:avLst/>
          </a:prstGeom>
          <a:solidFill>
            <a:schemeClr val="tx2">
              <a:lumMod val="90000"/>
            </a:schemeClr>
          </a:solidFill>
          <a:ln>
            <a:solidFill>
              <a:schemeClr val="tx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8685E5-4EA1-5834-100F-165463E38EE9}"/>
              </a:ext>
            </a:extLst>
          </p:cNvPr>
          <p:cNvSpPr/>
          <p:nvPr/>
        </p:nvSpPr>
        <p:spPr>
          <a:xfrm>
            <a:off x="1004632" y="2605025"/>
            <a:ext cx="1636574" cy="24847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Priyam Sarkar</a:t>
            </a:r>
          </a:p>
        </p:txBody>
      </p:sp>
      <p:sp>
        <p:nvSpPr>
          <p:cNvPr id="13" name="Rectangle 12">
            <a:extLst>
              <a:ext uri="{FF2B5EF4-FFF2-40B4-BE49-F238E27FC236}">
                <a16:creationId xmlns:a16="http://schemas.microsoft.com/office/drawing/2014/main" id="{B9350F62-0F50-F6AA-2C74-6BD6D3DCAD8B}"/>
              </a:ext>
            </a:extLst>
          </p:cNvPr>
          <p:cNvSpPr/>
          <p:nvPr/>
        </p:nvSpPr>
        <p:spPr>
          <a:xfrm>
            <a:off x="2244158" y="4782169"/>
            <a:ext cx="1636574" cy="24847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Priyanka Shinde</a:t>
            </a:r>
          </a:p>
        </p:txBody>
      </p:sp>
      <p:sp>
        <p:nvSpPr>
          <p:cNvPr id="14" name="Rectangle 13">
            <a:extLst>
              <a:ext uri="{FF2B5EF4-FFF2-40B4-BE49-F238E27FC236}">
                <a16:creationId xmlns:a16="http://schemas.microsoft.com/office/drawing/2014/main" id="{8D7755E9-3194-6314-1170-3EAEE2CAF802}"/>
              </a:ext>
            </a:extLst>
          </p:cNvPr>
          <p:cNvSpPr/>
          <p:nvPr/>
        </p:nvSpPr>
        <p:spPr>
          <a:xfrm>
            <a:off x="6403797" y="2563609"/>
            <a:ext cx="1636574" cy="24847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Samridhi Vats</a:t>
            </a:r>
          </a:p>
        </p:txBody>
      </p:sp>
      <p:pic>
        <p:nvPicPr>
          <p:cNvPr id="7" name="Picture 6" descr="A person in a suit and tie&#10;&#10;Description automatically generated">
            <a:extLst>
              <a:ext uri="{FF2B5EF4-FFF2-40B4-BE49-F238E27FC236}">
                <a16:creationId xmlns:a16="http://schemas.microsoft.com/office/drawing/2014/main" id="{AE3846F8-D74B-6C83-7ABE-6ED9F12587A3}"/>
              </a:ext>
            </a:extLst>
          </p:cNvPr>
          <p:cNvPicPr>
            <a:picLocks noChangeAspect="1"/>
          </p:cNvPicPr>
          <p:nvPr/>
        </p:nvPicPr>
        <p:blipFill rotWithShape="1">
          <a:blip r:embed="rId5"/>
          <a:srcRect l="-102" t="11090" r="-500" b="16216"/>
          <a:stretch/>
        </p:blipFill>
        <p:spPr>
          <a:xfrm>
            <a:off x="5485655" y="3331501"/>
            <a:ext cx="1323988" cy="1265390"/>
          </a:xfrm>
          <a:prstGeom prst="rect">
            <a:avLst/>
          </a:prstGeom>
        </p:spPr>
      </p:pic>
      <p:sp>
        <p:nvSpPr>
          <p:cNvPr id="15" name="Rectangle 14">
            <a:extLst>
              <a:ext uri="{FF2B5EF4-FFF2-40B4-BE49-F238E27FC236}">
                <a16:creationId xmlns:a16="http://schemas.microsoft.com/office/drawing/2014/main" id="{DF0A653B-039A-5527-1817-D00A49610F24}"/>
              </a:ext>
            </a:extLst>
          </p:cNvPr>
          <p:cNvSpPr/>
          <p:nvPr/>
        </p:nvSpPr>
        <p:spPr>
          <a:xfrm>
            <a:off x="5263268" y="4782169"/>
            <a:ext cx="1636574" cy="24847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Nagraj Deshmukh</a:t>
            </a:r>
          </a:p>
        </p:txBody>
      </p:sp>
      <p:pic>
        <p:nvPicPr>
          <p:cNvPr id="17" name="Picture 16" descr="A person in a beige jacket&#10;&#10;Description automatically generated">
            <a:extLst>
              <a:ext uri="{FF2B5EF4-FFF2-40B4-BE49-F238E27FC236}">
                <a16:creationId xmlns:a16="http://schemas.microsoft.com/office/drawing/2014/main" id="{6CCF0BB9-345B-B877-A0CC-231F0E973670}"/>
              </a:ext>
            </a:extLst>
          </p:cNvPr>
          <p:cNvPicPr>
            <a:picLocks noChangeAspect="1"/>
          </p:cNvPicPr>
          <p:nvPr/>
        </p:nvPicPr>
        <p:blipFill rotWithShape="1">
          <a:blip r:embed="rId6"/>
          <a:srcRect l="-197" t="4545" r="-690" b="14141"/>
          <a:stretch/>
        </p:blipFill>
        <p:spPr>
          <a:xfrm>
            <a:off x="6805999" y="1113632"/>
            <a:ext cx="1233132" cy="1352680"/>
          </a:xfrm>
          <a:prstGeom prst="rect">
            <a:avLst/>
          </a:prstGeom>
        </p:spPr>
      </p:pic>
      <p:pic>
        <p:nvPicPr>
          <p:cNvPr id="16" name="Picture 15">
            <a:extLst>
              <a:ext uri="{FF2B5EF4-FFF2-40B4-BE49-F238E27FC236}">
                <a16:creationId xmlns:a16="http://schemas.microsoft.com/office/drawing/2014/main" id="{D3BA4D6E-35C6-2F4B-DE7E-7F6BA97DC19B}"/>
              </a:ext>
            </a:extLst>
          </p:cNvPr>
          <p:cNvPicPr>
            <a:picLocks noChangeAspect="1"/>
          </p:cNvPicPr>
          <p:nvPr/>
        </p:nvPicPr>
        <p:blipFill>
          <a:blip r:embed="rId7"/>
          <a:stretch>
            <a:fillRect/>
          </a:stretch>
        </p:blipFill>
        <p:spPr>
          <a:xfrm>
            <a:off x="8347469" y="4554289"/>
            <a:ext cx="729899" cy="472733"/>
          </a:xfrm>
          <a:prstGeom prst="rect">
            <a:avLst/>
          </a:prstGeom>
        </p:spPr>
      </p:pic>
    </p:spTree>
    <p:extLst>
      <p:ext uri="{BB962C8B-B14F-4D97-AF65-F5344CB8AC3E}">
        <p14:creationId xmlns:p14="http://schemas.microsoft.com/office/powerpoint/2010/main" val="2394694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09AB-2E90-1C3D-F274-05EB5AB15CEF}"/>
              </a:ext>
            </a:extLst>
          </p:cNvPr>
          <p:cNvSpPr>
            <a:spLocks noGrp="1"/>
          </p:cNvSpPr>
          <p:nvPr>
            <p:ph type="title"/>
          </p:nvPr>
        </p:nvSpPr>
        <p:spPr>
          <a:xfrm>
            <a:off x="292553" y="-50445"/>
            <a:ext cx="8728605" cy="841800"/>
          </a:xfrm>
        </p:spPr>
        <p:txBody>
          <a:bodyPr/>
          <a:lstStyle/>
          <a:p>
            <a:r>
              <a:rPr lang="en-US" sz="3000" b="1" dirty="0">
                <a:latin typeface="+mj-lt"/>
              </a:rPr>
              <a:t>Being a Super host enhances value creation!</a:t>
            </a:r>
          </a:p>
        </p:txBody>
      </p:sp>
      <p:pic>
        <p:nvPicPr>
          <p:cNvPr id="6" name="Picture 2">
            <a:extLst>
              <a:ext uri="{FF2B5EF4-FFF2-40B4-BE49-F238E27FC236}">
                <a16:creationId xmlns:a16="http://schemas.microsoft.com/office/drawing/2014/main" id="{8EF57104-696F-B7BB-941C-715D138CF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42" y="3200894"/>
            <a:ext cx="7918515" cy="1149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4890F8-BBB2-C9F2-A11D-D75A505F7CD7}"/>
              </a:ext>
            </a:extLst>
          </p:cNvPr>
          <p:cNvSpPr txBox="1"/>
          <p:nvPr/>
        </p:nvSpPr>
        <p:spPr>
          <a:xfrm>
            <a:off x="480766" y="1252566"/>
            <a:ext cx="8427563" cy="307777"/>
          </a:xfrm>
          <a:prstGeom prst="rect">
            <a:avLst/>
          </a:prstGeom>
          <a:noFill/>
        </p:spPr>
        <p:txBody>
          <a:bodyPr wrap="square" rtlCol="0">
            <a:spAutoFit/>
          </a:bodyPr>
          <a:lstStyle/>
          <a:p>
            <a:r>
              <a:rPr lang="en-US"/>
              <a:t>Performed T test and got </a:t>
            </a:r>
            <a:r>
              <a:rPr lang="en-US" b="1">
                <a:solidFill>
                  <a:schemeClr val="accent6"/>
                </a:solidFill>
              </a:rPr>
              <a:t>there is a significant difference between Host and Super host.</a:t>
            </a:r>
          </a:p>
        </p:txBody>
      </p:sp>
      <p:sp>
        <p:nvSpPr>
          <p:cNvPr id="8" name="TextBox 7">
            <a:extLst>
              <a:ext uri="{FF2B5EF4-FFF2-40B4-BE49-F238E27FC236}">
                <a16:creationId xmlns:a16="http://schemas.microsoft.com/office/drawing/2014/main" id="{5B4232E7-AA5D-852F-A5CD-61D2B9822430}"/>
              </a:ext>
            </a:extLst>
          </p:cNvPr>
          <p:cNvSpPr txBox="1"/>
          <p:nvPr/>
        </p:nvSpPr>
        <p:spPr>
          <a:xfrm>
            <a:off x="688157" y="1958771"/>
            <a:ext cx="2780907" cy="954107"/>
          </a:xfrm>
          <a:prstGeom prst="rect">
            <a:avLst/>
          </a:prstGeom>
          <a:noFill/>
        </p:spPr>
        <p:txBody>
          <a:bodyPr wrap="square" rtlCol="0">
            <a:spAutoFit/>
          </a:bodyPr>
          <a:lstStyle/>
          <a:p>
            <a:pPr marL="285750" indent="-285750">
              <a:buFont typeface="Wingdings" pitchFamily="2" charset="2"/>
              <a:buChar char="ü"/>
            </a:pPr>
            <a:r>
              <a:rPr lang="en-US"/>
              <a:t>Available days</a:t>
            </a:r>
          </a:p>
          <a:p>
            <a:pPr marL="285750" indent="-285750">
              <a:buFont typeface="Wingdings" pitchFamily="2" charset="2"/>
              <a:buChar char="ü"/>
            </a:pPr>
            <a:r>
              <a:rPr lang="en-US"/>
              <a:t>Booked days</a:t>
            </a:r>
          </a:p>
          <a:p>
            <a:pPr marL="285750" indent="-285750">
              <a:buFont typeface="Wingdings" pitchFamily="2" charset="2"/>
              <a:buChar char="ü"/>
            </a:pPr>
            <a:r>
              <a:rPr lang="en-US"/>
              <a:t>Occupancy rate</a:t>
            </a:r>
          </a:p>
          <a:p>
            <a:pPr marL="285750" indent="-285750">
              <a:buFont typeface="Wingdings" pitchFamily="2" charset="2"/>
              <a:buChar char="ü"/>
            </a:pPr>
            <a:r>
              <a:rPr lang="en-US"/>
              <a:t>Nightly rate</a:t>
            </a:r>
          </a:p>
        </p:txBody>
      </p:sp>
      <p:sp>
        <p:nvSpPr>
          <p:cNvPr id="9" name="Rectangle 8">
            <a:extLst>
              <a:ext uri="{FF2B5EF4-FFF2-40B4-BE49-F238E27FC236}">
                <a16:creationId xmlns:a16="http://schemas.microsoft.com/office/drawing/2014/main" id="{D3A081D1-65D8-482D-0127-8B4E8A9E2776}"/>
              </a:ext>
            </a:extLst>
          </p:cNvPr>
          <p:cNvSpPr/>
          <p:nvPr/>
        </p:nvSpPr>
        <p:spPr>
          <a:xfrm>
            <a:off x="688157" y="3120272"/>
            <a:ext cx="7654565" cy="1300899"/>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447DC6C-6A80-4DED-37B6-76A80720DA7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4" name="Picture 3">
            <a:extLst>
              <a:ext uri="{FF2B5EF4-FFF2-40B4-BE49-F238E27FC236}">
                <a16:creationId xmlns:a16="http://schemas.microsoft.com/office/drawing/2014/main" id="{9C2E210B-2C39-F3EF-8D5D-3CECA746597E}"/>
              </a:ext>
            </a:extLst>
          </p:cNvPr>
          <p:cNvPicPr>
            <a:picLocks noChangeAspect="1"/>
          </p:cNvPicPr>
          <p:nvPr/>
        </p:nvPicPr>
        <p:blipFill>
          <a:blip r:embed="rId3"/>
          <a:stretch>
            <a:fillRect/>
          </a:stretch>
        </p:blipFill>
        <p:spPr>
          <a:xfrm>
            <a:off x="8354903" y="4561723"/>
            <a:ext cx="729899" cy="472733"/>
          </a:xfrm>
          <a:prstGeom prst="rect">
            <a:avLst/>
          </a:prstGeom>
        </p:spPr>
      </p:pic>
    </p:spTree>
    <p:extLst>
      <p:ext uri="{BB962C8B-B14F-4D97-AF65-F5344CB8AC3E}">
        <p14:creationId xmlns:p14="http://schemas.microsoft.com/office/powerpoint/2010/main" val="392504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661B-7A3E-05FB-EBA1-0B0FB55B1FB3}"/>
              </a:ext>
            </a:extLst>
          </p:cNvPr>
          <p:cNvSpPr>
            <a:spLocks noGrp="1"/>
          </p:cNvSpPr>
          <p:nvPr>
            <p:ph type="title"/>
          </p:nvPr>
        </p:nvSpPr>
        <p:spPr>
          <a:xfrm>
            <a:off x="311700" y="-28041"/>
            <a:ext cx="8520600" cy="841800"/>
          </a:xfrm>
        </p:spPr>
        <p:txBody>
          <a:bodyPr/>
          <a:lstStyle/>
          <a:p>
            <a:r>
              <a:rPr lang="en-IN" sz="3000" b="1" dirty="0">
                <a:latin typeface="+mj-lt"/>
              </a:rPr>
              <a:t>Handling Missing Values</a:t>
            </a:r>
          </a:p>
        </p:txBody>
      </p:sp>
      <p:sp>
        <p:nvSpPr>
          <p:cNvPr id="3" name="Slide Number Placeholder 2">
            <a:extLst>
              <a:ext uri="{FF2B5EF4-FFF2-40B4-BE49-F238E27FC236}">
                <a16:creationId xmlns:a16="http://schemas.microsoft.com/office/drawing/2014/main" id="{750670B5-DE10-E9D5-39A1-6AC3409181E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a:extLst>
              <a:ext uri="{FF2B5EF4-FFF2-40B4-BE49-F238E27FC236}">
                <a16:creationId xmlns:a16="http://schemas.microsoft.com/office/drawing/2014/main" id="{DAC79B1E-A773-728E-1F74-6A78B5D13BC0}"/>
              </a:ext>
            </a:extLst>
          </p:cNvPr>
          <p:cNvPicPr>
            <a:picLocks noChangeAspect="1"/>
          </p:cNvPicPr>
          <p:nvPr/>
        </p:nvPicPr>
        <p:blipFill rotWithShape="1">
          <a:blip r:embed="rId2"/>
          <a:srcRect l="17559"/>
          <a:stretch/>
        </p:blipFill>
        <p:spPr>
          <a:xfrm>
            <a:off x="368832" y="945551"/>
            <a:ext cx="3957779" cy="2804257"/>
          </a:xfrm>
          <a:prstGeom prst="rect">
            <a:avLst/>
          </a:prstGeom>
        </p:spPr>
      </p:pic>
      <p:pic>
        <p:nvPicPr>
          <p:cNvPr id="7" name="Picture 6">
            <a:extLst>
              <a:ext uri="{FF2B5EF4-FFF2-40B4-BE49-F238E27FC236}">
                <a16:creationId xmlns:a16="http://schemas.microsoft.com/office/drawing/2014/main" id="{09AE037B-92E0-5EBA-A71A-1171EA0E9014}"/>
              </a:ext>
            </a:extLst>
          </p:cNvPr>
          <p:cNvPicPr>
            <a:picLocks noChangeAspect="1"/>
          </p:cNvPicPr>
          <p:nvPr/>
        </p:nvPicPr>
        <p:blipFill>
          <a:blip r:embed="rId3"/>
          <a:stretch>
            <a:fillRect/>
          </a:stretch>
        </p:blipFill>
        <p:spPr>
          <a:xfrm>
            <a:off x="4572000" y="780497"/>
            <a:ext cx="4121202" cy="3134364"/>
          </a:xfrm>
          <a:prstGeom prst="rect">
            <a:avLst/>
          </a:prstGeom>
        </p:spPr>
      </p:pic>
      <p:sp>
        <p:nvSpPr>
          <p:cNvPr id="8" name="TextBox 7">
            <a:extLst>
              <a:ext uri="{FF2B5EF4-FFF2-40B4-BE49-F238E27FC236}">
                <a16:creationId xmlns:a16="http://schemas.microsoft.com/office/drawing/2014/main" id="{916A563E-8C6E-73F2-C00B-67696DA12B26}"/>
              </a:ext>
            </a:extLst>
          </p:cNvPr>
          <p:cNvSpPr txBox="1"/>
          <p:nvPr/>
        </p:nvSpPr>
        <p:spPr>
          <a:xfrm>
            <a:off x="561184" y="4121353"/>
            <a:ext cx="3573076" cy="738664"/>
          </a:xfrm>
          <a:prstGeom prst="rect">
            <a:avLst/>
          </a:prstGeom>
          <a:noFill/>
        </p:spPr>
        <p:txBody>
          <a:bodyPr wrap="square" rtlCol="0">
            <a:spAutoFit/>
          </a:bodyPr>
          <a:lstStyle/>
          <a:p>
            <a:r>
              <a:rPr lang="en-IN" dirty="0"/>
              <a:t>We saw a very high number of missing values in our data – </a:t>
            </a:r>
            <a:r>
              <a:rPr lang="en-IN" dirty="0" err="1"/>
              <a:t>upto</a:t>
            </a:r>
            <a:r>
              <a:rPr lang="en-IN" dirty="0"/>
              <a:t> 34% in some variables</a:t>
            </a:r>
          </a:p>
        </p:txBody>
      </p:sp>
      <p:sp>
        <p:nvSpPr>
          <p:cNvPr id="9" name="TextBox 8">
            <a:extLst>
              <a:ext uri="{FF2B5EF4-FFF2-40B4-BE49-F238E27FC236}">
                <a16:creationId xmlns:a16="http://schemas.microsoft.com/office/drawing/2014/main" id="{28F7E5F1-D995-2FE4-608A-3CFFBCA4F9D5}"/>
              </a:ext>
            </a:extLst>
          </p:cNvPr>
          <p:cNvSpPr txBox="1"/>
          <p:nvPr/>
        </p:nvSpPr>
        <p:spPr>
          <a:xfrm>
            <a:off x="5009742" y="4070031"/>
            <a:ext cx="3573076" cy="523220"/>
          </a:xfrm>
          <a:prstGeom prst="rect">
            <a:avLst/>
          </a:prstGeom>
          <a:noFill/>
        </p:spPr>
        <p:txBody>
          <a:bodyPr wrap="square" rtlCol="0">
            <a:spAutoFit/>
          </a:bodyPr>
          <a:lstStyle/>
          <a:p>
            <a:r>
              <a:rPr lang="en-IN" dirty="0"/>
              <a:t>Also the missing values were distributed pretty evenly over the periods</a:t>
            </a:r>
          </a:p>
        </p:txBody>
      </p:sp>
    </p:spTree>
    <p:extLst>
      <p:ext uri="{BB962C8B-B14F-4D97-AF65-F5344CB8AC3E}">
        <p14:creationId xmlns:p14="http://schemas.microsoft.com/office/powerpoint/2010/main" val="3035405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574D-7950-C5B1-7747-AA5481BFC9D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435CDB5-2428-0C81-7F82-4EB573A90EC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4">
            <a:extLst>
              <a:ext uri="{FF2B5EF4-FFF2-40B4-BE49-F238E27FC236}">
                <a16:creationId xmlns:a16="http://schemas.microsoft.com/office/drawing/2014/main" id="{4FBE8E89-DA6D-4D56-1F86-274F4B1B3557}"/>
              </a:ext>
            </a:extLst>
          </p:cNvPr>
          <p:cNvPicPr>
            <a:picLocks noChangeAspect="1"/>
          </p:cNvPicPr>
          <p:nvPr/>
        </p:nvPicPr>
        <p:blipFill>
          <a:blip r:embed="rId2"/>
          <a:stretch>
            <a:fillRect/>
          </a:stretch>
        </p:blipFill>
        <p:spPr>
          <a:xfrm>
            <a:off x="518176" y="942949"/>
            <a:ext cx="8314124" cy="2415802"/>
          </a:xfrm>
          <a:prstGeom prst="rect">
            <a:avLst/>
          </a:prstGeom>
        </p:spPr>
      </p:pic>
      <p:sp>
        <p:nvSpPr>
          <p:cNvPr id="7" name="TextBox 6">
            <a:extLst>
              <a:ext uri="{FF2B5EF4-FFF2-40B4-BE49-F238E27FC236}">
                <a16:creationId xmlns:a16="http://schemas.microsoft.com/office/drawing/2014/main" id="{49BA8B01-A37D-7793-A500-46BEDBAEB9D4}"/>
              </a:ext>
            </a:extLst>
          </p:cNvPr>
          <p:cNvSpPr txBox="1"/>
          <p:nvPr/>
        </p:nvSpPr>
        <p:spPr>
          <a:xfrm>
            <a:off x="518176" y="3938941"/>
            <a:ext cx="7192255" cy="738664"/>
          </a:xfrm>
          <a:prstGeom prst="rect">
            <a:avLst/>
          </a:prstGeom>
          <a:noFill/>
        </p:spPr>
        <p:txBody>
          <a:bodyPr wrap="square" rtlCol="0">
            <a:spAutoFit/>
          </a:bodyPr>
          <a:lstStyle/>
          <a:p>
            <a:r>
              <a:rPr lang="en-IN" dirty="0"/>
              <a:t>Properties in the same geographical area have similar metric values, hence for other variables we used the tract mean for the numerical variables and the tract median for categorical variables.</a:t>
            </a:r>
          </a:p>
        </p:txBody>
      </p:sp>
      <p:sp>
        <p:nvSpPr>
          <p:cNvPr id="8" name="TextBox 7">
            <a:extLst>
              <a:ext uri="{FF2B5EF4-FFF2-40B4-BE49-F238E27FC236}">
                <a16:creationId xmlns:a16="http://schemas.microsoft.com/office/drawing/2014/main" id="{07774C07-91A8-E80D-FD59-DBDA2871AC92}"/>
              </a:ext>
            </a:extLst>
          </p:cNvPr>
          <p:cNvSpPr txBox="1"/>
          <p:nvPr/>
        </p:nvSpPr>
        <p:spPr>
          <a:xfrm>
            <a:off x="518176" y="3438773"/>
            <a:ext cx="7545721" cy="307777"/>
          </a:xfrm>
          <a:prstGeom prst="rect">
            <a:avLst/>
          </a:prstGeom>
          <a:noFill/>
        </p:spPr>
        <p:txBody>
          <a:bodyPr wrap="square" rtlCol="0">
            <a:spAutoFit/>
          </a:bodyPr>
          <a:lstStyle/>
          <a:p>
            <a:r>
              <a:rPr lang="en-IN" dirty="0"/>
              <a:t>We dropped the rows which had missing values for revenue</a:t>
            </a:r>
          </a:p>
        </p:txBody>
      </p:sp>
      <p:sp>
        <p:nvSpPr>
          <p:cNvPr id="9" name="Title 1">
            <a:extLst>
              <a:ext uri="{FF2B5EF4-FFF2-40B4-BE49-F238E27FC236}">
                <a16:creationId xmlns:a16="http://schemas.microsoft.com/office/drawing/2014/main" id="{263B9CCC-5DB9-9321-EEA2-CB5F64DF072D}"/>
              </a:ext>
            </a:extLst>
          </p:cNvPr>
          <p:cNvSpPr txBox="1">
            <a:spLocks/>
          </p:cNvSpPr>
          <p:nvPr/>
        </p:nvSpPr>
        <p:spPr>
          <a:xfrm>
            <a:off x="311700" y="-79624"/>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sz="3000" b="1" dirty="0">
                <a:latin typeface="+mj-lt"/>
              </a:rPr>
              <a:t>Handling Missing Values</a:t>
            </a:r>
          </a:p>
        </p:txBody>
      </p:sp>
    </p:spTree>
    <p:extLst>
      <p:ext uri="{BB962C8B-B14F-4D97-AF65-F5344CB8AC3E}">
        <p14:creationId xmlns:p14="http://schemas.microsoft.com/office/powerpoint/2010/main" val="699516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133CE6-05D3-A5D5-1375-68BFAD98F926}"/>
              </a:ext>
            </a:extLst>
          </p:cNvPr>
          <p:cNvPicPr>
            <a:picLocks noChangeAspect="1"/>
          </p:cNvPicPr>
          <p:nvPr/>
        </p:nvPicPr>
        <p:blipFill>
          <a:blip r:embed="rId2"/>
          <a:stretch>
            <a:fillRect/>
          </a:stretch>
        </p:blipFill>
        <p:spPr>
          <a:xfrm>
            <a:off x="4018444" y="839408"/>
            <a:ext cx="5125556" cy="4175312"/>
          </a:xfrm>
          <a:prstGeom prst="rect">
            <a:avLst/>
          </a:prstGeom>
        </p:spPr>
      </p:pic>
      <p:sp>
        <p:nvSpPr>
          <p:cNvPr id="3" name="Slide Number Placeholder 2">
            <a:extLst>
              <a:ext uri="{FF2B5EF4-FFF2-40B4-BE49-F238E27FC236}">
                <a16:creationId xmlns:a16="http://schemas.microsoft.com/office/drawing/2014/main" id="{E042C85F-B358-03A7-4D48-99E342AD56A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sp>
        <p:nvSpPr>
          <p:cNvPr id="6" name="TextBox 5">
            <a:extLst>
              <a:ext uri="{FF2B5EF4-FFF2-40B4-BE49-F238E27FC236}">
                <a16:creationId xmlns:a16="http://schemas.microsoft.com/office/drawing/2014/main" id="{F3B8FA24-495F-B2F3-AF69-F85CBCE965CA}"/>
              </a:ext>
            </a:extLst>
          </p:cNvPr>
          <p:cNvSpPr txBox="1"/>
          <p:nvPr/>
        </p:nvSpPr>
        <p:spPr>
          <a:xfrm>
            <a:off x="233271" y="943945"/>
            <a:ext cx="3793162" cy="3916072"/>
          </a:xfrm>
          <a:prstGeom prst="rect">
            <a:avLst/>
          </a:prstGeom>
          <a:noFill/>
        </p:spPr>
        <p:txBody>
          <a:bodyPr wrap="square" rtlCol="0">
            <a:spAutoFit/>
          </a:bodyPr>
          <a:lstStyle/>
          <a:p>
            <a:pPr marL="342900" indent="-342900">
              <a:lnSpc>
                <a:spcPct val="107000"/>
              </a:lnSpc>
              <a:spcAft>
                <a:spcPts val="800"/>
              </a:spcAft>
              <a:buFont typeface="+mj-lt"/>
              <a:buAutoNum type="arabicPeriod"/>
            </a:pPr>
            <a:r>
              <a:rPr lang="en-IN" sz="1600" kern="100" dirty="0">
                <a:effectLst/>
                <a:latin typeface="Calibri" panose="020F0502020204030204" pitchFamily="34" charset="0"/>
                <a:ea typeface="Calibri" panose="020F0502020204030204" pitchFamily="34" charset="0"/>
                <a:cs typeface="Mangal" panose="02040503050203030202" pitchFamily="18" charset="0"/>
              </a:rPr>
              <a:t> Negative correlation of reservations with ratings and 5starreviews is surprising.</a:t>
            </a:r>
          </a:p>
          <a:p>
            <a:pPr marL="342900" indent="-342900">
              <a:lnSpc>
                <a:spcPct val="107000"/>
              </a:lnSpc>
              <a:spcAft>
                <a:spcPts val="800"/>
              </a:spcAft>
              <a:buFont typeface="+mj-lt"/>
              <a:buAutoNum type="arabicPeriod"/>
            </a:pPr>
            <a:r>
              <a:rPr lang="en-IN" sz="1600" kern="100" dirty="0">
                <a:effectLst/>
                <a:latin typeface="Calibri" panose="020F0502020204030204" pitchFamily="34" charset="0"/>
                <a:ea typeface="Calibri" panose="020F0502020204030204" pitchFamily="34" charset="0"/>
                <a:cs typeface="Mangal" panose="02040503050203030202" pitchFamily="18" charset="0"/>
              </a:rPr>
              <a:t>More booking rate results into more revenue, is understandable.</a:t>
            </a:r>
          </a:p>
          <a:p>
            <a:pPr marL="342900" indent="-342900">
              <a:lnSpc>
                <a:spcPct val="107000"/>
              </a:lnSpc>
              <a:spcAft>
                <a:spcPts val="800"/>
              </a:spcAft>
              <a:buFont typeface="+mj-lt"/>
              <a:buAutoNum type="arabicPeriod"/>
            </a:pPr>
            <a:r>
              <a:rPr lang="en-IN" sz="1600" kern="100" dirty="0">
                <a:latin typeface="Calibri" panose="020F0502020204030204" pitchFamily="34" charset="0"/>
                <a:ea typeface="Calibri" panose="020F0502020204030204" pitchFamily="34" charset="0"/>
                <a:cs typeface="Mangal" panose="02040503050203030202" pitchFamily="18" charset="0"/>
              </a:rPr>
              <a:t>P</a:t>
            </a:r>
            <a:r>
              <a:rPr lang="en-IN" sz="1600" kern="100" dirty="0">
                <a:effectLst/>
                <a:latin typeface="Calibri" panose="020F0502020204030204" pitchFamily="34" charset="0"/>
                <a:ea typeface="Calibri" panose="020F0502020204030204" pitchFamily="34" charset="0"/>
                <a:cs typeface="Mangal" panose="02040503050203030202" pitchFamily="18" charset="0"/>
              </a:rPr>
              <a:t>ositive correlation between reservations and cancellations suggests that even when the reservations increase, cancellations increase.</a:t>
            </a:r>
          </a:p>
          <a:p>
            <a:pPr marL="342900" indent="-342900">
              <a:lnSpc>
                <a:spcPct val="107000"/>
              </a:lnSpc>
              <a:spcAft>
                <a:spcPts val="800"/>
              </a:spcAft>
              <a:buFont typeface="+mj-lt"/>
              <a:buAutoNum type="arabicPeriod"/>
            </a:pPr>
            <a:r>
              <a:rPr lang="en-IN" sz="1600" kern="100" dirty="0" err="1">
                <a:latin typeface="Calibri" panose="020F0502020204030204" pitchFamily="34" charset="0"/>
                <a:ea typeface="Calibri" panose="020F0502020204030204" pitchFamily="34" charset="0"/>
                <a:cs typeface="Mangal" panose="02040503050203030202" pitchFamily="18" charset="0"/>
              </a:rPr>
              <a:t>A</a:t>
            </a:r>
            <a:r>
              <a:rPr lang="en-IN" sz="1600" kern="100" dirty="0" err="1">
                <a:effectLst/>
                <a:latin typeface="Calibri" panose="020F0502020204030204" pitchFamily="34" charset="0"/>
                <a:ea typeface="Calibri" panose="020F0502020204030204" pitchFamily="34" charset="0"/>
                <a:cs typeface="Mangal" panose="02040503050203030202" pitchFamily="18" charset="0"/>
              </a:rPr>
              <a:t>vg</a:t>
            </a:r>
            <a:r>
              <a:rPr lang="en-IN" sz="1600" kern="100" dirty="0">
                <a:effectLst/>
                <a:latin typeface="Calibri" panose="020F0502020204030204" pitchFamily="34" charset="0"/>
                <a:ea typeface="Calibri" panose="020F0502020204030204" pitchFamily="34" charset="0"/>
                <a:cs typeface="Mangal" panose="02040503050203030202" pitchFamily="18" charset="0"/>
              </a:rPr>
              <a:t>-rating and 5stars high correlation is obvious</a:t>
            </a:r>
          </a:p>
          <a:p>
            <a:pPr marL="342900" indent="-342900">
              <a:lnSpc>
                <a:spcPct val="107000"/>
              </a:lnSpc>
              <a:spcAft>
                <a:spcPts val="800"/>
              </a:spcAft>
              <a:buFont typeface="+mj-lt"/>
              <a:buAutoNum type="arabicPeriod"/>
            </a:pPr>
            <a:r>
              <a:rPr lang="en-IN" sz="1600" kern="100" dirty="0">
                <a:latin typeface="Calibri" panose="020F0502020204030204" pitchFamily="34" charset="0"/>
                <a:ea typeface="Calibri" panose="020F0502020204030204" pitchFamily="34" charset="0"/>
                <a:cs typeface="Mangal" panose="02040503050203030202" pitchFamily="18" charset="0"/>
              </a:rPr>
              <a:t>More cancellations negatively impact the average rating. </a:t>
            </a:r>
            <a:endParaRPr lang="en-IN" sz="16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Title 1">
            <a:extLst>
              <a:ext uri="{FF2B5EF4-FFF2-40B4-BE49-F238E27FC236}">
                <a16:creationId xmlns:a16="http://schemas.microsoft.com/office/drawing/2014/main" id="{DA95B0F6-0B76-7E65-6876-17FFAC9F5080}"/>
              </a:ext>
            </a:extLst>
          </p:cNvPr>
          <p:cNvSpPr txBox="1">
            <a:spLocks/>
          </p:cNvSpPr>
          <p:nvPr/>
        </p:nvSpPr>
        <p:spPr>
          <a:xfrm>
            <a:off x="311700" y="9205"/>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sz="3000" b="1" dirty="0">
                <a:latin typeface="+mj-lt"/>
              </a:rPr>
              <a:t>Interdependence of variables</a:t>
            </a:r>
          </a:p>
        </p:txBody>
      </p:sp>
    </p:spTree>
    <p:extLst>
      <p:ext uri="{BB962C8B-B14F-4D97-AF65-F5344CB8AC3E}">
        <p14:creationId xmlns:p14="http://schemas.microsoft.com/office/powerpoint/2010/main" val="2637662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E19217-EFE2-D9D2-A3F3-BC89B96B502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4" name="Picture 3">
            <a:extLst>
              <a:ext uri="{FF2B5EF4-FFF2-40B4-BE49-F238E27FC236}">
                <a16:creationId xmlns:a16="http://schemas.microsoft.com/office/drawing/2014/main" id="{D0CB06CB-289F-4754-66E4-9C1E48B9E58E}"/>
              </a:ext>
            </a:extLst>
          </p:cNvPr>
          <p:cNvPicPr>
            <a:picLocks noChangeAspect="1"/>
          </p:cNvPicPr>
          <p:nvPr/>
        </p:nvPicPr>
        <p:blipFill>
          <a:blip r:embed="rId2"/>
          <a:stretch>
            <a:fillRect/>
          </a:stretch>
        </p:blipFill>
        <p:spPr>
          <a:xfrm>
            <a:off x="565587" y="1212081"/>
            <a:ext cx="7853082" cy="2534921"/>
          </a:xfrm>
          <a:prstGeom prst="rect">
            <a:avLst/>
          </a:prstGeom>
        </p:spPr>
      </p:pic>
      <p:sp>
        <p:nvSpPr>
          <p:cNvPr id="5" name="Title 1">
            <a:extLst>
              <a:ext uri="{FF2B5EF4-FFF2-40B4-BE49-F238E27FC236}">
                <a16:creationId xmlns:a16="http://schemas.microsoft.com/office/drawing/2014/main" id="{CDD093D6-5E76-7B12-A8BB-06F9C7F05661}"/>
              </a:ext>
            </a:extLst>
          </p:cNvPr>
          <p:cNvSpPr txBox="1">
            <a:spLocks/>
          </p:cNvSpPr>
          <p:nvPr/>
        </p:nvSpPr>
        <p:spPr>
          <a:xfrm>
            <a:off x="311700" y="8668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sz="3000" b="1" dirty="0">
                <a:latin typeface="+mj-lt"/>
              </a:rPr>
              <a:t>Distribution of different variables based on </a:t>
            </a:r>
            <a:r>
              <a:rPr lang="en-IN" sz="3000" b="1" dirty="0" err="1">
                <a:latin typeface="+mj-lt"/>
              </a:rPr>
              <a:t>superhost</a:t>
            </a:r>
            <a:r>
              <a:rPr lang="en-IN" sz="3000" b="1" dirty="0">
                <a:latin typeface="+mj-lt"/>
              </a:rPr>
              <a:t> status</a:t>
            </a:r>
          </a:p>
        </p:txBody>
      </p:sp>
      <p:sp>
        <p:nvSpPr>
          <p:cNvPr id="6" name="TextBox 5">
            <a:extLst>
              <a:ext uri="{FF2B5EF4-FFF2-40B4-BE49-F238E27FC236}">
                <a16:creationId xmlns:a16="http://schemas.microsoft.com/office/drawing/2014/main" id="{319E7D2B-1065-EEAB-D57C-8BA151D2424C}"/>
              </a:ext>
            </a:extLst>
          </p:cNvPr>
          <p:cNvSpPr txBox="1"/>
          <p:nvPr/>
        </p:nvSpPr>
        <p:spPr>
          <a:xfrm>
            <a:off x="968188" y="4030600"/>
            <a:ext cx="6923690" cy="523220"/>
          </a:xfrm>
          <a:prstGeom prst="rect">
            <a:avLst/>
          </a:prstGeom>
          <a:noFill/>
        </p:spPr>
        <p:txBody>
          <a:bodyPr wrap="none" rtlCol="0">
            <a:spAutoFit/>
          </a:bodyPr>
          <a:lstStyle/>
          <a:p>
            <a:pPr marL="342900" indent="-342900">
              <a:buFont typeface="+mj-lt"/>
              <a:buAutoNum type="arabicPeriod"/>
            </a:pPr>
            <a:r>
              <a:rPr lang="en-IN" dirty="0"/>
              <a:t>Most notable differences are in the number of photos and the number of reviews.</a:t>
            </a:r>
          </a:p>
          <a:p>
            <a:pPr marL="342900" indent="-342900">
              <a:buFont typeface="+mj-lt"/>
              <a:buAutoNum type="arabicPeriod"/>
            </a:pPr>
            <a:r>
              <a:rPr lang="en-IN" dirty="0" err="1"/>
              <a:t>Superhosts</a:t>
            </a:r>
            <a:r>
              <a:rPr lang="en-IN" dirty="0"/>
              <a:t> tend to get higher reviews on average</a:t>
            </a:r>
          </a:p>
        </p:txBody>
      </p:sp>
    </p:spTree>
    <p:extLst>
      <p:ext uri="{BB962C8B-B14F-4D97-AF65-F5344CB8AC3E}">
        <p14:creationId xmlns:p14="http://schemas.microsoft.com/office/powerpoint/2010/main" val="985123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444C-F751-8BAC-E345-F929B5BE9AD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BA29CFDB-4116-02FF-6001-D478C791087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5" name="Picture 4">
            <a:extLst>
              <a:ext uri="{FF2B5EF4-FFF2-40B4-BE49-F238E27FC236}">
                <a16:creationId xmlns:a16="http://schemas.microsoft.com/office/drawing/2014/main" id="{1503F3E4-9258-B502-CFFE-E16652854967}"/>
              </a:ext>
            </a:extLst>
          </p:cNvPr>
          <p:cNvPicPr>
            <a:picLocks noChangeAspect="1"/>
          </p:cNvPicPr>
          <p:nvPr/>
        </p:nvPicPr>
        <p:blipFill>
          <a:blip r:embed="rId2"/>
          <a:stretch>
            <a:fillRect/>
          </a:stretch>
        </p:blipFill>
        <p:spPr>
          <a:xfrm>
            <a:off x="697717" y="1318905"/>
            <a:ext cx="7533412" cy="3397421"/>
          </a:xfrm>
          <a:prstGeom prst="rect">
            <a:avLst/>
          </a:prstGeom>
        </p:spPr>
      </p:pic>
      <p:sp>
        <p:nvSpPr>
          <p:cNvPr id="6" name="Title 1">
            <a:extLst>
              <a:ext uri="{FF2B5EF4-FFF2-40B4-BE49-F238E27FC236}">
                <a16:creationId xmlns:a16="http://schemas.microsoft.com/office/drawing/2014/main" id="{59EF46E7-6FEB-1DC5-4D3D-5B4F30152BC7}"/>
              </a:ext>
            </a:extLst>
          </p:cNvPr>
          <p:cNvSpPr txBox="1">
            <a:spLocks/>
          </p:cNvSpPr>
          <p:nvPr/>
        </p:nvSpPr>
        <p:spPr>
          <a:xfrm>
            <a:off x="226208" y="202712"/>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sz="3000" b="1" dirty="0">
                <a:latin typeface="+mj-lt"/>
              </a:rPr>
              <a:t>Ability of different variables to predict the </a:t>
            </a:r>
            <a:r>
              <a:rPr lang="en-IN" sz="3000" b="1" dirty="0" err="1">
                <a:latin typeface="+mj-lt"/>
              </a:rPr>
              <a:t>superhost</a:t>
            </a:r>
            <a:r>
              <a:rPr lang="en-IN" sz="3000" b="1" dirty="0">
                <a:latin typeface="+mj-lt"/>
              </a:rPr>
              <a:t> status</a:t>
            </a:r>
          </a:p>
        </p:txBody>
      </p:sp>
    </p:spTree>
    <p:extLst>
      <p:ext uri="{BB962C8B-B14F-4D97-AF65-F5344CB8AC3E}">
        <p14:creationId xmlns:p14="http://schemas.microsoft.com/office/powerpoint/2010/main" val="3775486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8BBB-A9E0-BC35-761A-4ABA92290776}"/>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E6158E8-023D-8D68-AB37-6660F5EE95A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E813AD6D-1C53-CDD9-C090-B6CB942F4EB8}"/>
              </a:ext>
            </a:extLst>
          </p:cNvPr>
          <p:cNvPicPr>
            <a:picLocks noChangeAspect="1"/>
          </p:cNvPicPr>
          <p:nvPr/>
        </p:nvPicPr>
        <p:blipFill>
          <a:blip r:embed="rId2"/>
          <a:stretch>
            <a:fillRect/>
          </a:stretch>
        </p:blipFill>
        <p:spPr>
          <a:xfrm>
            <a:off x="248713" y="1566587"/>
            <a:ext cx="4323287" cy="3394672"/>
          </a:xfrm>
          <a:prstGeom prst="rect">
            <a:avLst/>
          </a:prstGeom>
        </p:spPr>
      </p:pic>
      <p:pic>
        <p:nvPicPr>
          <p:cNvPr id="7" name="Picture 6">
            <a:extLst>
              <a:ext uri="{FF2B5EF4-FFF2-40B4-BE49-F238E27FC236}">
                <a16:creationId xmlns:a16="http://schemas.microsoft.com/office/drawing/2014/main" id="{89239DAF-7A39-0765-1F35-4BB1A19C9892}"/>
              </a:ext>
            </a:extLst>
          </p:cNvPr>
          <p:cNvPicPr>
            <a:picLocks noChangeAspect="1"/>
          </p:cNvPicPr>
          <p:nvPr/>
        </p:nvPicPr>
        <p:blipFill>
          <a:blip r:embed="rId3"/>
          <a:stretch>
            <a:fillRect/>
          </a:stretch>
        </p:blipFill>
        <p:spPr>
          <a:xfrm>
            <a:off x="2937762" y="2123751"/>
            <a:ext cx="5728121" cy="2223666"/>
          </a:xfrm>
          <a:prstGeom prst="rect">
            <a:avLst/>
          </a:prstGeom>
        </p:spPr>
      </p:pic>
      <p:sp>
        <p:nvSpPr>
          <p:cNvPr id="8" name="Title 1">
            <a:extLst>
              <a:ext uri="{FF2B5EF4-FFF2-40B4-BE49-F238E27FC236}">
                <a16:creationId xmlns:a16="http://schemas.microsoft.com/office/drawing/2014/main" id="{68318C65-3046-6968-CF93-65ACD0419EC4}"/>
              </a:ext>
            </a:extLst>
          </p:cNvPr>
          <p:cNvSpPr txBox="1">
            <a:spLocks/>
          </p:cNvSpPr>
          <p:nvPr/>
        </p:nvSpPr>
        <p:spPr>
          <a:xfrm>
            <a:off x="395020" y="52867"/>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b="1" dirty="0">
                <a:latin typeface="+mj-lt"/>
              </a:rPr>
              <a:t>Optimal Tract Selection Method</a:t>
            </a:r>
          </a:p>
        </p:txBody>
      </p:sp>
    </p:spTree>
    <p:extLst>
      <p:ext uri="{BB962C8B-B14F-4D97-AF65-F5344CB8AC3E}">
        <p14:creationId xmlns:p14="http://schemas.microsoft.com/office/powerpoint/2010/main" val="2919311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36AC37-23C1-33EF-9A3A-F721F971C57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pic>
        <p:nvPicPr>
          <p:cNvPr id="5" name="Picture 4">
            <a:extLst>
              <a:ext uri="{FF2B5EF4-FFF2-40B4-BE49-F238E27FC236}">
                <a16:creationId xmlns:a16="http://schemas.microsoft.com/office/drawing/2014/main" id="{37DE253E-002D-96ED-AD3E-A0254F647D4C}"/>
              </a:ext>
            </a:extLst>
          </p:cNvPr>
          <p:cNvPicPr>
            <a:picLocks noChangeAspect="1"/>
          </p:cNvPicPr>
          <p:nvPr/>
        </p:nvPicPr>
        <p:blipFill>
          <a:blip r:embed="rId2"/>
          <a:stretch>
            <a:fillRect/>
          </a:stretch>
        </p:blipFill>
        <p:spPr>
          <a:xfrm>
            <a:off x="1266821" y="897876"/>
            <a:ext cx="6610358" cy="3795948"/>
          </a:xfrm>
          <a:prstGeom prst="rect">
            <a:avLst/>
          </a:prstGeom>
        </p:spPr>
      </p:pic>
      <p:sp>
        <p:nvSpPr>
          <p:cNvPr id="6" name="Title 1">
            <a:extLst>
              <a:ext uri="{FF2B5EF4-FFF2-40B4-BE49-F238E27FC236}">
                <a16:creationId xmlns:a16="http://schemas.microsoft.com/office/drawing/2014/main" id="{F4C05C94-CA31-9461-4A3A-B22D2B2F0977}"/>
              </a:ext>
            </a:extLst>
          </p:cNvPr>
          <p:cNvSpPr txBox="1">
            <a:spLocks/>
          </p:cNvSpPr>
          <p:nvPr/>
        </p:nvSpPr>
        <p:spPr>
          <a:xfrm>
            <a:off x="311700" y="0"/>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IN" sz="3000" b="1" dirty="0">
                <a:latin typeface="+mj-lt"/>
              </a:rPr>
              <a:t>Another Tract Selection Method</a:t>
            </a:r>
          </a:p>
        </p:txBody>
      </p:sp>
    </p:spTree>
    <p:extLst>
      <p:ext uri="{BB962C8B-B14F-4D97-AF65-F5344CB8AC3E}">
        <p14:creationId xmlns:p14="http://schemas.microsoft.com/office/powerpoint/2010/main" val="228640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A56122-F77B-1C29-29B7-14F1D35C6F4A}"/>
              </a:ext>
            </a:extLst>
          </p:cNvPr>
          <p:cNvSpPr/>
          <p:nvPr/>
        </p:nvSpPr>
        <p:spPr>
          <a:xfrm>
            <a:off x="244075" y="736325"/>
            <a:ext cx="8549640" cy="4119371"/>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69E06-95CA-D6DF-3263-9F7D71C51687}"/>
              </a:ext>
            </a:extLst>
          </p:cNvPr>
          <p:cNvSpPr>
            <a:spLocks noGrp="1"/>
          </p:cNvSpPr>
          <p:nvPr>
            <p:ph type="title"/>
          </p:nvPr>
        </p:nvSpPr>
        <p:spPr>
          <a:xfrm>
            <a:off x="414547" y="-100777"/>
            <a:ext cx="8520600" cy="841800"/>
          </a:xfrm>
        </p:spPr>
        <p:txBody>
          <a:bodyPr/>
          <a:lstStyle/>
          <a:p>
            <a:r>
              <a:rPr lang="en-US" sz="3000" b="1">
                <a:latin typeface="+mj-lt"/>
              </a:rPr>
              <a:t>Executive Summary of Findings </a:t>
            </a:r>
          </a:p>
        </p:txBody>
      </p:sp>
      <p:sp>
        <p:nvSpPr>
          <p:cNvPr id="3" name="Slide Number Placeholder 2">
            <a:extLst>
              <a:ext uri="{FF2B5EF4-FFF2-40B4-BE49-F238E27FC236}">
                <a16:creationId xmlns:a16="http://schemas.microsoft.com/office/drawing/2014/main" id="{1BAC114F-78A3-3EC6-A736-307CA115CC8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pic>
        <p:nvPicPr>
          <p:cNvPr id="4" name="Picture 3">
            <a:extLst>
              <a:ext uri="{FF2B5EF4-FFF2-40B4-BE49-F238E27FC236}">
                <a16:creationId xmlns:a16="http://schemas.microsoft.com/office/drawing/2014/main" id="{7CD4D292-173A-7CD2-AFDB-10B9598D33BA}"/>
              </a:ext>
            </a:extLst>
          </p:cNvPr>
          <p:cNvPicPr>
            <a:picLocks noChangeAspect="1"/>
          </p:cNvPicPr>
          <p:nvPr/>
        </p:nvPicPr>
        <p:blipFill>
          <a:blip r:embed="rId2"/>
          <a:stretch>
            <a:fillRect/>
          </a:stretch>
        </p:blipFill>
        <p:spPr>
          <a:xfrm>
            <a:off x="8381858" y="4584084"/>
            <a:ext cx="729899" cy="472733"/>
          </a:xfrm>
          <a:prstGeom prst="rect">
            <a:avLst/>
          </a:prstGeom>
        </p:spPr>
      </p:pic>
      <p:sp>
        <p:nvSpPr>
          <p:cNvPr id="5" name="TextBox 4">
            <a:extLst>
              <a:ext uri="{FF2B5EF4-FFF2-40B4-BE49-F238E27FC236}">
                <a16:creationId xmlns:a16="http://schemas.microsoft.com/office/drawing/2014/main" id="{61B79CCB-1DCB-237C-86DF-6C8FB2064F4B}"/>
              </a:ext>
            </a:extLst>
          </p:cNvPr>
          <p:cNvSpPr txBox="1"/>
          <p:nvPr/>
        </p:nvSpPr>
        <p:spPr>
          <a:xfrm>
            <a:off x="279298" y="732556"/>
            <a:ext cx="8655849" cy="43242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t>Airbnb's business model embodies a quintessential platform-based structure, capitalizing on the network effect where the value of its service increases with each additional user, aligning with Metcalfe's Law. </a:t>
            </a:r>
            <a:r>
              <a:rPr lang="en-US" sz="1100"/>
              <a:t>Our comprehensive analysis bolstered by predictive and prescriptive modelling provided strategic insights leading to value extraction for hosts of Airbnb platform. We undertook an exhaustive study of the potential new entrants and existing hosts to understand the competitive landscape better</a:t>
            </a:r>
            <a:r>
              <a:rPr lang="en-GB" sz="1100"/>
              <a:t>. </a:t>
            </a:r>
            <a:endParaRPr lang="en-US" sz="1100"/>
          </a:p>
          <a:p>
            <a:endParaRPr lang="en-GB" sz="1100"/>
          </a:p>
          <a:p>
            <a:r>
              <a:rPr lang="en-US" sz="1100" b="1" err="1"/>
              <a:t>Superhost</a:t>
            </a:r>
            <a:r>
              <a:rPr lang="en-US" sz="1100" b="1"/>
              <a:t> Program &amp; Revenue Impact:</a:t>
            </a:r>
            <a:r>
              <a:rPr lang="en-US" sz="1100"/>
              <a:t> Data from the </a:t>
            </a:r>
            <a:r>
              <a:rPr lang="en-US" sz="1100" err="1"/>
              <a:t>Superhost</a:t>
            </a:r>
            <a:r>
              <a:rPr lang="en-US" sz="1100"/>
              <a:t> Certification Program highlighted a stark contrast in earnings, with </a:t>
            </a:r>
            <a:r>
              <a:rPr lang="en-US" sz="1100" err="1"/>
              <a:t>Superhosts</a:t>
            </a:r>
            <a:r>
              <a:rPr lang="en-US" sz="1100"/>
              <a:t> significantly outperforming regular hosts. The rigorous statistical tests underscore the program's influence on revenue, customer satisfaction, and repeat bookings.</a:t>
            </a:r>
          </a:p>
          <a:p>
            <a:endParaRPr lang="en-US" sz="1100"/>
          </a:p>
          <a:p>
            <a:r>
              <a:rPr lang="en-US" sz="1100" b="1"/>
              <a:t>City Selection &amp; Market Entry:</a:t>
            </a:r>
            <a:r>
              <a:rPr lang="en-US" sz="1100"/>
              <a:t> Focused analysis on city and tract selection criteria revealed key indicators that guide potential new entrants in identifying lucrative city and tracts for market entry. The study demonstrated that certain tracts within chosen cities present substantial revenue-generating potential.</a:t>
            </a:r>
          </a:p>
          <a:p>
            <a:endParaRPr lang="en-US" sz="1100"/>
          </a:p>
          <a:p>
            <a:r>
              <a:rPr lang="en-US" sz="1100" b="1"/>
              <a:t>Market Expansion Strategy:</a:t>
            </a:r>
            <a:r>
              <a:rPr lang="en-US" sz="1100"/>
              <a:t> For existing hosts, the model pinpoints factors in hosts’ control that affect revenue on basis of seasonality demand. These controllable factors, along with responsive strategies to seasonality and market demands, are pivotal in driving revenue growth.</a:t>
            </a:r>
          </a:p>
          <a:p>
            <a:endParaRPr lang="en-US" sz="1100"/>
          </a:p>
          <a:p>
            <a:r>
              <a:rPr lang="en-US" sz="1100" b="1"/>
              <a:t>Challenges and Future Scope:</a:t>
            </a:r>
            <a:r>
              <a:rPr lang="en-US" sz="1100"/>
              <a:t> Our project navigated through data inconsistencies and missing values to ensure robust model performance. The final recommendation underscores the vital role of data-driven strategies in maximizing value extraction for hosts of Airbnb platform to ultimately boost revenue growth. Due to time constraint, we have analyzed value extraction for hosts but for future scope, we can incorporate value creation for guests as well.  </a:t>
            </a:r>
          </a:p>
          <a:p>
            <a:endParaRPr lang="en-US" sz="1100"/>
          </a:p>
          <a:p>
            <a:r>
              <a:rPr lang="en-US" sz="1100"/>
              <a:t>By integrating these findings, hosts can leverage key features for differentiation and competitive advantage, ultimately leading to sustained growth and value extraction on Airbnb platform.</a:t>
            </a:r>
          </a:p>
          <a:p>
            <a:pPr algn="l"/>
            <a:endParaRPr lang="en-US" sz="1100"/>
          </a:p>
        </p:txBody>
      </p:sp>
    </p:spTree>
    <p:extLst>
      <p:ext uri="{BB962C8B-B14F-4D97-AF65-F5344CB8AC3E}">
        <p14:creationId xmlns:p14="http://schemas.microsoft.com/office/powerpoint/2010/main" val="1257962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A8E7B5C0-A795-14D4-117A-0CF6EF10BF07}"/>
              </a:ext>
            </a:extLst>
          </p:cNvPr>
          <p:cNvSpPr/>
          <p:nvPr/>
        </p:nvSpPr>
        <p:spPr>
          <a:xfrm>
            <a:off x="3855486" y="4145839"/>
            <a:ext cx="1648044" cy="69713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t>City Selection</a:t>
            </a:r>
          </a:p>
        </p:txBody>
      </p:sp>
      <p:sp>
        <p:nvSpPr>
          <p:cNvPr id="17" name="Rectangle 16">
            <a:extLst>
              <a:ext uri="{FF2B5EF4-FFF2-40B4-BE49-F238E27FC236}">
                <a16:creationId xmlns:a16="http://schemas.microsoft.com/office/drawing/2014/main" id="{6B8E3BEB-FA7C-C9B9-DA14-0D68B324E396}"/>
              </a:ext>
            </a:extLst>
          </p:cNvPr>
          <p:cNvSpPr/>
          <p:nvPr/>
        </p:nvSpPr>
        <p:spPr>
          <a:xfrm>
            <a:off x="7466745" y="1754341"/>
            <a:ext cx="1213937" cy="861967"/>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a:solidFill>
                  <a:schemeClr val="accent1"/>
                </a:solidFill>
              </a:rPr>
              <a:t>Existing Host</a:t>
            </a:r>
          </a:p>
        </p:txBody>
      </p:sp>
      <p:sp>
        <p:nvSpPr>
          <p:cNvPr id="16" name="Rectangle 15">
            <a:extLst>
              <a:ext uri="{FF2B5EF4-FFF2-40B4-BE49-F238E27FC236}">
                <a16:creationId xmlns:a16="http://schemas.microsoft.com/office/drawing/2014/main" id="{6A0718BF-E7D4-2357-69EB-AC27CB45902C}"/>
              </a:ext>
            </a:extLst>
          </p:cNvPr>
          <p:cNvSpPr/>
          <p:nvPr/>
        </p:nvSpPr>
        <p:spPr>
          <a:xfrm>
            <a:off x="442433" y="1791445"/>
            <a:ext cx="1213937" cy="861967"/>
          </a:xfrm>
          <a:prstGeom prst="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a:solidFill>
                  <a:schemeClr val="accent2"/>
                </a:solidFill>
              </a:rPr>
              <a:t>New Entrants</a:t>
            </a:r>
          </a:p>
        </p:txBody>
      </p:sp>
      <p:sp>
        <p:nvSpPr>
          <p:cNvPr id="2" name="Title 1">
            <a:extLst>
              <a:ext uri="{FF2B5EF4-FFF2-40B4-BE49-F238E27FC236}">
                <a16:creationId xmlns:a16="http://schemas.microsoft.com/office/drawing/2014/main" id="{8F7A76E9-3362-FB7F-3517-CAFAD18C905C}"/>
              </a:ext>
            </a:extLst>
          </p:cNvPr>
          <p:cNvSpPr>
            <a:spLocks noGrp="1"/>
          </p:cNvSpPr>
          <p:nvPr>
            <p:ph type="title"/>
          </p:nvPr>
        </p:nvSpPr>
        <p:spPr>
          <a:xfrm>
            <a:off x="311700" y="0"/>
            <a:ext cx="8520600" cy="841800"/>
          </a:xfrm>
        </p:spPr>
        <p:txBody>
          <a:bodyPr/>
          <a:lstStyle/>
          <a:p>
            <a:r>
              <a:rPr lang="en-US" sz="3000" b="1">
                <a:latin typeface="Arial"/>
              </a:rPr>
              <a:t>Problem Statement</a:t>
            </a:r>
          </a:p>
        </p:txBody>
      </p:sp>
      <p:sp>
        <p:nvSpPr>
          <p:cNvPr id="12" name="Rounded Rectangle 11">
            <a:extLst>
              <a:ext uri="{FF2B5EF4-FFF2-40B4-BE49-F238E27FC236}">
                <a16:creationId xmlns:a16="http://schemas.microsoft.com/office/drawing/2014/main" id="{8EEA2111-CABF-C3DC-6B00-D8FE5F2679A2}"/>
              </a:ext>
            </a:extLst>
          </p:cNvPr>
          <p:cNvSpPr/>
          <p:nvPr/>
        </p:nvSpPr>
        <p:spPr>
          <a:xfrm>
            <a:off x="1062017" y="2462639"/>
            <a:ext cx="2503854" cy="98165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9B773D75-3BAC-719F-34C7-370FE1C05B2E}"/>
              </a:ext>
            </a:extLst>
          </p:cNvPr>
          <p:cNvSpPr/>
          <p:nvPr/>
        </p:nvSpPr>
        <p:spPr>
          <a:xfrm>
            <a:off x="3675263" y="841800"/>
            <a:ext cx="2008489" cy="42041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latin typeface="+mj-lt"/>
              </a:rPr>
              <a:t>Growth Strategy</a:t>
            </a:r>
          </a:p>
        </p:txBody>
      </p:sp>
      <p:sp>
        <p:nvSpPr>
          <p:cNvPr id="4" name="Rounded Rectangle 3">
            <a:extLst>
              <a:ext uri="{FF2B5EF4-FFF2-40B4-BE49-F238E27FC236}">
                <a16:creationId xmlns:a16="http://schemas.microsoft.com/office/drawing/2014/main" id="{93C1244A-7601-F5A5-E8D5-D61B6B7BCE14}"/>
              </a:ext>
            </a:extLst>
          </p:cNvPr>
          <p:cNvSpPr/>
          <p:nvPr/>
        </p:nvSpPr>
        <p:spPr>
          <a:xfrm>
            <a:off x="5358370" y="2456761"/>
            <a:ext cx="2503854" cy="98165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8424681-81C8-F97A-4874-FD00B454CB4A}"/>
              </a:ext>
            </a:extLst>
          </p:cNvPr>
          <p:cNvSpPr txBox="1"/>
          <p:nvPr/>
        </p:nvSpPr>
        <p:spPr>
          <a:xfrm>
            <a:off x="1155575" y="2551365"/>
            <a:ext cx="2316737" cy="738664"/>
          </a:xfrm>
          <a:prstGeom prst="rect">
            <a:avLst/>
          </a:prstGeom>
          <a:noFill/>
        </p:spPr>
        <p:txBody>
          <a:bodyPr wrap="square" rtlCol="0">
            <a:spAutoFit/>
          </a:bodyPr>
          <a:lstStyle/>
          <a:p>
            <a:pPr marL="285750" indent="-285750">
              <a:buFont typeface="Wingdings" pitchFamily="2" charset="2"/>
              <a:buChar char="ü"/>
            </a:pPr>
            <a:r>
              <a:rPr lang="en-US" b="1">
                <a:solidFill>
                  <a:schemeClr val="bg1"/>
                </a:solidFill>
              </a:rPr>
              <a:t>Selection of Tract</a:t>
            </a:r>
          </a:p>
          <a:p>
            <a:pPr marL="285750" indent="-285750">
              <a:buFont typeface="Wingdings" pitchFamily="2" charset="2"/>
              <a:buChar char="ü"/>
            </a:pPr>
            <a:r>
              <a:rPr lang="en-US" b="1">
                <a:solidFill>
                  <a:schemeClr val="bg1"/>
                </a:solidFill>
              </a:rPr>
              <a:t>Property listing</a:t>
            </a:r>
          </a:p>
          <a:p>
            <a:pPr marL="285750" indent="-285750">
              <a:buFont typeface="Wingdings" pitchFamily="2" charset="2"/>
              <a:buChar char="ü"/>
            </a:pPr>
            <a:r>
              <a:rPr lang="en-US" b="1">
                <a:solidFill>
                  <a:schemeClr val="bg1"/>
                </a:solidFill>
              </a:rPr>
              <a:t>Nightly Rate</a:t>
            </a:r>
          </a:p>
        </p:txBody>
      </p:sp>
      <p:sp>
        <p:nvSpPr>
          <p:cNvPr id="11" name="TextBox 10">
            <a:extLst>
              <a:ext uri="{FF2B5EF4-FFF2-40B4-BE49-F238E27FC236}">
                <a16:creationId xmlns:a16="http://schemas.microsoft.com/office/drawing/2014/main" id="{67A80A1E-A80B-E38B-603E-32E329E3059E}"/>
              </a:ext>
            </a:extLst>
          </p:cNvPr>
          <p:cNvSpPr txBox="1"/>
          <p:nvPr/>
        </p:nvSpPr>
        <p:spPr>
          <a:xfrm>
            <a:off x="5358370" y="2652327"/>
            <a:ext cx="2503854" cy="523220"/>
          </a:xfrm>
          <a:prstGeom prst="rect">
            <a:avLst/>
          </a:prstGeom>
          <a:noFill/>
        </p:spPr>
        <p:txBody>
          <a:bodyPr wrap="square" rtlCol="0">
            <a:spAutoFit/>
          </a:bodyPr>
          <a:lstStyle/>
          <a:p>
            <a:pPr marL="285750" indent="-285750">
              <a:buFont typeface="Wingdings" pitchFamily="2" charset="2"/>
              <a:buChar char="ü"/>
            </a:pPr>
            <a:r>
              <a:rPr lang="en-US" b="1">
                <a:solidFill>
                  <a:schemeClr val="bg1"/>
                </a:solidFill>
              </a:rPr>
              <a:t>Market Responsiveness</a:t>
            </a:r>
          </a:p>
          <a:p>
            <a:pPr marL="285750" indent="-285750">
              <a:buFont typeface="Wingdings" pitchFamily="2" charset="2"/>
              <a:buChar char="ü"/>
            </a:pPr>
            <a:r>
              <a:rPr lang="en-US" b="1">
                <a:solidFill>
                  <a:schemeClr val="bg1"/>
                </a:solidFill>
              </a:rPr>
              <a:t>Nightly Rate</a:t>
            </a:r>
          </a:p>
        </p:txBody>
      </p:sp>
      <p:cxnSp>
        <p:nvCxnSpPr>
          <p:cNvPr id="20" name="Straight Connector 19">
            <a:extLst>
              <a:ext uri="{FF2B5EF4-FFF2-40B4-BE49-F238E27FC236}">
                <a16:creationId xmlns:a16="http://schemas.microsoft.com/office/drawing/2014/main" id="{742F0995-A8BE-3274-4868-5CEA872E60C8}"/>
              </a:ext>
            </a:extLst>
          </p:cNvPr>
          <p:cNvCxnSpPr>
            <a:cxnSpLocks/>
            <a:stCxn id="12" idx="2"/>
          </p:cNvCxnSpPr>
          <p:nvPr/>
        </p:nvCxnSpPr>
        <p:spPr>
          <a:xfrm>
            <a:off x="2313944" y="3444298"/>
            <a:ext cx="0" cy="1068644"/>
          </a:xfrm>
          <a:prstGeom prst="line">
            <a:avLst/>
          </a:prstGeom>
          <a:ln w="19050">
            <a:prstDash val="sysDot"/>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F03E97F-A8A5-6544-4958-C999688D8EBB}"/>
              </a:ext>
            </a:extLst>
          </p:cNvPr>
          <p:cNvCxnSpPr>
            <a:cxnSpLocks/>
          </p:cNvCxnSpPr>
          <p:nvPr/>
        </p:nvCxnSpPr>
        <p:spPr>
          <a:xfrm>
            <a:off x="7084667" y="3287302"/>
            <a:ext cx="0" cy="122564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0BA9F53-EB08-1019-0C81-8DDEB50252D0}"/>
              </a:ext>
            </a:extLst>
          </p:cNvPr>
          <p:cNvCxnSpPr>
            <a:cxnSpLocks/>
            <a:endCxn id="18" idx="1"/>
          </p:cNvCxnSpPr>
          <p:nvPr/>
        </p:nvCxnSpPr>
        <p:spPr>
          <a:xfrm>
            <a:off x="2313944" y="4491501"/>
            <a:ext cx="1541542" cy="2905"/>
          </a:xfrm>
          <a:prstGeom prst="straightConnector1">
            <a:avLst/>
          </a:prstGeom>
          <a:ln w="19050">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A3989D47-E097-A769-61FD-E10EAD18DE0F}"/>
              </a:ext>
            </a:extLst>
          </p:cNvPr>
          <p:cNvCxnSpPr>
            <a:cxnSpLocks/>
          </p:cNvCxnSpPr>
          <p:nvPr/>
        </p:nvCxnSpPr>
        <p:spPr>
          <a:xfrm flipH="1">
            <a:off x="5489076" y="4512942"/>
            <a:ext cx="1595591" cy="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Up Arrow 36">
            <a:extLst>
              <a:ext uri="{FF2B5EF4-FFF2-40B4-BE49-F238E27FC236}">
                <a16:creationId xmlns:a16="http://schemas.microsoft.com/office/drawing/2014/main" id="{F602CB3C-BB35-CDAE-D325-CCA67817B64B}"/>
              </a:ext>
            </a:extLst>
          </p:cNvPr>
          <p:cNvSpPr/>
          <p:nvPr/>
        </p:nvSpPr>
        <p:spPr>
          <a:xfrm rot="14177451">
            <a:off x="2940643" y="1022161"/>
            <a:ext cx="288144" cy="1142210"/>
          </a:xfrm>
          <a:prstGeom prst="up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 Arrow 37">
            <a:extLst>
              <a:ext uri="{FF2B5EF4-FFF2-40B4-BE49-F238E27FC236}">
                <a16:creationId xmlns:a16="http://schemas.microsoft.com/office/drawing/2014/main" id="{E667AEB5-5335-5918-B056-BBA9A6EE0528}"/>
              </a:ext>
            </a:extLst>
          </p:cNvPr>
          <p:cNvSpPr/>
          <p:nvPr/>
        </p:nvSpPr>
        <p:spPr>
          <a:xfrm rot="7566162">
            <a:off x="6052403" y="1051875"/>
            <a:ext cx="288144" cy="1059037"/>
          </a:xfrm>
          <a:prstGeom prst="up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F840DD7-2AA2-79BF-BF0E-F521BA37EBCB}"/>
              </a:ext>
            </a:extLst>
          </p:cNvPr>
          <p:cNvSpPr/>
          <p:nvPr/>
        </p:nvSpPr>
        <p:spPr>
          <a:xfrm>
            <a:off x="772045" y="3878098"/>
            <a:ext cx="2583708" cy="267741"/>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Market Entry</a:t>
            </a:r>
          </a:p>
        </p:txBody>
      </p:sp>
      <p:sp>
        <p:nvSpPr>
          <p:cNvPr id="44" name="Rounded Rectangle 43">
            <a:extLst>
              <a:ext uri="{FF2B5EF4-FFF2-40B4-BE49-F238E27FC236}">
                <a16:creationId xmlns:a16="http://schemas.microsoft.com/office/drawing/2014/main" id="{7A9EEB2A-CA5A-6F4E-820F-0522812B9A33}"/>
              </a:ext>
            </a:extLst>
          </p:cNvPr>
          <p:cNvSpPr/>
          <p:nvPr/>
        </p:nvSpPr>
        <p:spPr>
          <a:xfrm>
            <a:off x="5964278" y="3824911"/>
            <a:ext cx="2583708" cy="267741"/>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Market Expansion</a:t>
            </a:r>
          </a:p>
        </p:txBody>
      </p:sp>
      <p:sp>
        <p:nvSpPr>
          <p:cNvPr id="5" name="Slide Number Placeholder 4">
            <a:extLst>
              <a:ext uri="{FF2B5EF4-FFF2-40B4-BE49-F238E27FC236}">
                <a16:creationId xmlns:a16="http://schemas.microsoft.com/office/drawing/2014/main" id="{87DDD16C-FDB6-DE53-7508-906606427F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pic>
        <p:nvPicPr>
          <p:cNvPr id="8" name="Picture 7">
            <a:extLst>
              <a:ext uri="{FF2B5EF4-FFF2-40B4-BE49-F238E27FC236}">
                <a16:creationId xmlns:a16="http://schemas.microsoft.com/office/drawing/2014/main" id="{A365E216-2580-7A64-6475-61D8301A8439}"/>
              </a:ext>
            </a:extLst>
          </p:cNvPr>
          <p:cNvPicPr>
            <a:picLocks noChangeAspect="1"/>
          </p:cNvPicPr>
          <p:nvPr/>
        </p:nvPicPr>
        <p:blipFill>
          <a:blip r:embed="rId2"/>
          <a:stretch>
            <a:fillRect/>
          </a:stretch>
        </p:blipFill>
        <p:spPr>
          <a:xfrm>
            <a:off x="8347469" y="4554289"/>
            <a:ext cx="729899" cy="472733"/>
          </a:xfrm>
          <a:prstGeom prst="rect">
            <a:avLst/>
          </a:prstGeom>
        </p:spPr>
      </p:pic>
    </p:spTree>
    <p:extLst>
      <p:ext uri="{BB962C8B-B14F-4D97-AF65-F5344CB8AC3E}">
        <p14:creationId xmlns:p14="http://schemas.microsoft.com/office/powerpoint/2010/main" val="380617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The New Airbnb Logo: Learning from the Controversy">
            <a:extLst>
              <a:ext uri="{FF2B5EF4-FFF2-40B4-BE49-F238E27FC236}">
                <a16:creationId xmlns:a16="http://schemas.microsoft.com/office/drawing/2014/main" id="{6F7CA6A1-1463-4B71-DE6B-DFF9E7BCE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702" y="2477755"/>
            <a:ext cx="1620637" cy="6038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93BE14-641B-7CDD-FC47-A60E989EF8B2}"/>
              </a:ext>
            </a:extLst>
          </p:cNvPr>
          <p:cNvSpPr>
            <a:spLocks noGrp="1"/>
          </p:cNvSpPr>
          <p:nvPr>
            <p:ph type="title"/>
          </p:nvPr>
        </p:nvSpPr>
        <p:spPr>
          <a:xfrm>
            <a:off x="189854" y="-20541"/>
            <a:ext cx="8520600" cy="841800"/>
          </a:xfrm>
        </p:spPr>
        <p:txBody>
          <a:bodyPr/>
          <a:lstStyle/>
          <a:p>
            <a:r>
              <a:rPr lang="en-US" sz="3000" b="1">
                <a:latin typeface="+mj-lt"/>
              </a:rPr>
              <a:t>Network Effect of Airbnb</a:t>
            </a:r>
          </a:p>
        </p:txBody>
      </p:sp>
      <p:sp>
        <p:nvSpPr>
          <p:cNvPr id="4" name="Oval 3">
            <a:extLst>
              <a:ext uri="{FF2B5EF4-FFF2-40B4-BE49-F238E27FC236}">
                <a16:creationId xmlns:a16="http://schemas.microsoft.com/office/drawing/2014/main" id="{FDED378C-F454-5277-28AA-A9BA1E6094A2}"/>
              </a:ext>
            </a:extLst>
          </p:cNvPr>
          <p:cNvSpPr/>
          <p:nvPr/>
        </p:nvSpPr>
        <p:spPr>
          <a:xfrm>
            <a:off x="466596" y="1356702"/>
            <a:ext cx="1404734" cy="92929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Host</a:t>
            </a:r>
          </a:p>
        </p:txBody>
      </p:sp>
      <p:sp>
        <p:nvSpPr>
          <p:cNvPr id="5" name="Oval 4">
            <a:extLst>
              <a:ext uri="{FF2B5EF4-FFF2-40B4-BE49-F238E27FC236}">
                <a16:creationId xmlns:a16="http://schemas.microsoft.com/office/drawing/2014/main" id="{6C199E5E-8AC1-0ABD-4003-441692BE0CA8}"/>
              </a:ext>
            </a:extLst>
          </p:cNvPr>
          <p:cNvSpPr/>
          <p:nvPr/>
        </p:nvSpPr>
        <p:spPr>
          <a:xfrm>
            <a:off x="2242838" y="1374794"/>
            <a:ext cx="1404734" cy="92929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Customer</a:t>
            </a:r>
          </a:p>
        </p:txBody>
      </p:sp>
      <p:sp>
        <p:nvSpPr>
          <p:cNvPr id="6" name="TextBox 5">
            <a:extLst>
              <a:ext uri="{FF2B5EF4-FFF2-40B4-BE49-F238E27FC236}">
                <a16:creationId xmlns:a16="http://schemas.microsoft.com/office/drawing/2014/main" id="{BE0AF840-F8B8-84A0-D128-AFF7A3889E47}"/>
              </a:ext>
            </a:extLst>
          </p:cNvPr>
          <p:cNvSpPr txBox="1"/>
          <p:nvPr/>
        </p:nvSpPr>
        <p:spPr>
          <a:xfrm>
            <a:off x="189854" y="4211863"/>
            <a:ext cx="4382146" cy="954107"/>
          </a:xfrm>
          <a:prstGeom prst="rect">
            <a:avLst/>
          </a:prstGeom>
          <a:noFill/>
        </p:spPr>
        <p:txBody>
          <a:bodyPr wrap="square" rtlCol="0">
            <a:spAutoFit/>
          </a:bodyPr>
          <a:lstStyle/>
          <a:p>
            <a:r>
              <a:rPr lang="en-US"/>
              <a:t>Because of the Project Limitation, we will analyze one side of Network effect and we have chosen </a:t>
            </a:r>
            <a:r>
              <a:rPr lang="en-US" sz="2800" b="1">
                <a:solidFill>
                  <a:schemeClr val="accent5"/>
                </a:solidFill>
              </a:rPr>
              <a:t>Host</a:t>
            </a:r>
            <a:r>
              <a:rPr lang="en-US"/>
              <a:t>.</a:t>
            </a:r>
          </a:p>
        </p:txBody>
      </p:sp>
      <p:pic>
        <p:nvPicPr>
          <p:cNvPr id="8" name="Picture 7">
            <a:extLst>
              <a:ext uri="{FF2B5EF4-FFF2-40B4-BE49-F238E27FC236}">
                <a16:creationId xmlns:a16="http://schemas.microsoft.com/office/drawing/2014/main" id="{36A7DFF3-21F0-52DD-A9E1-7E04B60E6EFA}"/>
              </a:ext>
            </a:extLst>
          </p:cNvPr>
          <p:cNvPicPr>
            <a:picLocks noChangeAspect="1"/>
          </p:cNvPicPr>
          <p:nvPr/>
        </p:nvPicPr>
        <p:blipFill>
          <a:blip r:embed="rId3"/>
          <a:stretch>
            <a:fillRect/>
          </a:stretch>
        </p:blipFill>
        <p:spPr>
          <a:xfrm>
            <a:off x="275445" y="3170921"/>
            <a:ext cx="4381797" cy="1032044"/>
          </a:xfrm>
          <a:prstGeom prst="rect">
            <a:avLst/>
          </a:prstGeom>
        </p:spPr>
      </p:pic>
      <p:sp>
        <p:nvSpPr>
          <p:cNvPr id="9" name="Oval 8">
            <a:extLst>
              <a:ext uri="{FF2B5EF4-FFF2-40B4-BE49-F238E27FC236}">
                <a16:creationId xmlns:a16="http://schemas.microsoft.com/office/drawing/2014/main" id="{F284E3FB-E416-E0FF-E0E9-B9A1A47C3E57}"/>
              </a:ext>
            </a:extLst>
          </p:cNvPr>
          <p:cNvSpPr/>
          <p:nvPr/>
        </p:nvSpPr>
        <p:spPr>
          <a:xfrm>
            <a:off x="4316505" y="1506940"/>
            <a:ext cx="1988288" cy="54226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Hos</a:t>
            </a:r>
            <a:r>
              <a:rPr lang="en-US"/>
              <a:t>t</a:t>
            </a:r>
          </a:p>
        </p:txBody>
      </p:sp>
      <p:sp>
        <p:nvSpPr>
          <p:cNvPr id="10" name="Oval 9">
            <a:extLst>
              <a:ext uri="{FF2B5EF4-FFF2-40B4-BE49-F238E27FC236}">
                <a16:creationId xmlns:a16="http://schemas.microsoft.com/office/drawing/2014/main" id="{3838B04F-0921-5B28-5293-35C2AD49B892}"/>
              </a:ext>
            </a:extLst>
          </p:cNvPr>
          <p:cNvSpPr/>
          <p:nvPr/>
        </p:nvSpPr>
        <p:spPr>
          <a:xfrm>
            <a:off x="6769912" y="1552947"/>
            <a:ext cx="1988288" cy="54226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Customer</a:t>
            </a:r>
          </a:p>
        </p:txBody>
      </p:sp>
      <p:sp>
        <p:nvSpPr>
          <p:cNvPr id="12" name="Left-right Arrow 11">
            <a:extLst>
              <a:ext uri="{FF2B5EF4-FFF2-40B4-BE49-F238E27FC236}">
                <a16:creationId xmlns:a16="http://schemas.microsoft.com/office/drawing/2014/main" id="{85399423-C7D8-3F9E-8CDD-DF58901B9901}"/>
              </a:ext>
            </a:extLst>
          </p:cNvPr>
          <p:cNvSpPr/>
          <p:nvPr/>
        </p:nvSpPr>
        <p:spPr>
          <a:xfrm>
            <a:off x="5989607" y="1561754"/>
            <a:ext cx="1177145" cy="483781"/>
          </a:xfrm>
          <a:prstGeom prst="lef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a:extLst>
              <a:ext uri="{FF2B5EF4-FFF2-40B4-BE49-F238E27FC236}">
                <a16:creationId xmlns:a16="http://schemas.microsoft.com/office/drawing/2014/main" id="{85C617FA-23FD-1ED3-B35D-19E0C4F7B906}"/>
              </a:ext>
            </a:extLst>
          </p:cNvPr>
          <p:cNvSpPr/>
          <p:nvPr/>
        </p:nvSpPr>
        <p:spPr>
          <a:xfrm rot="16200000">
            <a:off x="6835766" y="2074603"/>
            <a:ext cx="926340" cy="483781"/>
          </a:xfrm>
          <a:prstGeom prst="lef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023705B6-4340-124D-71A8-DF2F2C0DF53A}"/>
              </a:ext>
            </a:extLst>
          </p:cNvPr>
          <p:cNvSpPr/>
          <p:nvPr/>
        </p:nvSpPr>
        <p:spPr>
          <a:xfrm rot="16200000">
            <a:off x="5368490" y="2045356"/>
            <a:ext cx="926340" cy="483781"/>
          </a:xfrm>
          <a:prstGeom prst="lef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B5D1F8-2759-189F-9F52-1C0C6A8F4D2C}"/>
              </a:ext>
            </a:extLst>
          </p:cNvPr>
          <p:cNvSpPr txBox="1"/>
          <p:nvPr/>
        </p:nvSpPr>
        <p:spPr>
          <a:xfrm>
            <a:off x="4941112" y="3348788"/>
            <a:ext cx="3657600" cy="523220"/>
          </a:xfrm>
          <a:prstGeom prst="rect">
            <a:avLst/>
          </a:prstGeom>
          <a:noFill/>
        </p:spPr>
        <p:txBody>
          <a:bodyPr wrap="square" rtlCol="0">
            <a:spAutoFit/>
          </a:bodyPr>
          <a:lstStyle/>
          <a:p>
            <a:r>
              <a:rPr lang="en-US"/>
              <a:t>With intense competition, </a:t>
            </a:r>
            <a:r>
              <a:rPr lang="en-US" b="1"/>
              <a:t>value creation for host is challenging.</a:t>
            </a:r>
          </a:p>
        </p:txBody>
      </p:sp>
      <p:sp>
        <p:nvSpPr>
          <p:cNvPr id="16" name="Rounded Rectangle 15">
            <a:extLst>
              <a:ext uri="{FF2B5EF4-FFF2-40B4-BE49-F238E27FC236}">
                <a16:creationId xmlns:a16="http://schemas.microsoft.com/office/drawing/2014/main" id="{B7677F3A-6BF8-77C8-4CC7-CB69824057C0}"/>
              </a:ext>
            </a:extLst>
          </p:cNvPr>
          <p:cNvSpPr/>
          <p:nvPr/>
        </p:nvSpPr>
        <p:spPr>
          <a:xfrm>
            <a:off x="4712302" y="4079252"/>
            <a:ext cx="3751792" cy="90376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However, </a:t>
            </a:r>
            <a:r>
              <a:rPr lang="en-US" b="1"/>
              <a:t>data driven business recommendation and growth strategy </a:t>
            </a:r>
            <a:r>
              <a:rPr lang="en-US"/>
              <a:t>can solve the problem.</a:t>
            </a:r>
          </a:p>
        </p:txBody>
      </p:sp>
      <p:sp>
        <p:nvSpPr>
          <p:cNvPr id="18" name="TextBox 17">
            <a:extLst>
              <a:ext uri="{FF2B5EF4-FFF2-40B4-BE49-F238E27FC236}">
                <a16:creationId xmlns:a16="http://schemas.microsoft.com/office/drawing/2014/main" id="{320A63E0-D4C0-462A-2B20-9B9F4C29DDAC}"/>
              </a:ext>
            </a:extLst>
          </p:cNvPr>
          <p:cNvSpPr txBox="1"/>
          <p:nvPr/>
        </p:nvSpPr>
        <p:spPr>
          <a:xfrm>
            <a:off x="4225567" y="942955"/>
            <a:ext cx="4802955" cy="307777"/>
          </a:xfrm>
          <a:prstGeom prst="rect">
            <a:avLst/>
          </a:prstGeom>
          <a:noFill/>
        </p:spPr>
        <p:txBody>
          <a:bodyPr wrap="square">
            <a:spAutoFit/>
          </a:bodyPr>
          <a:lstStyle/>
          <a:p>
            <a:r>
              <a:rPr lang="en-US" b="1"/>
              <a:t>Multi layered competition for Host in Airbnb platform </a:t>
            </a:r>
          </a:p>
        </p:txBody>
      </p:sp>
      <p:sp>
        <p:nvSpPr>
          <p:cNvPr id="19" name="Rounded Rectangle 18">
            <a:extLst>
              <a:ext uri="{FF2B5EF4-FFF2-40B4-BE49-F238E27FC236}">
                <a16:creationId xmlns:a16="http://schemas.microsoft.com/office/drawing/2014/main" id="{0613B421-2C6B-AF18-DCFA-B5DF2BE205D3}"/>
              </a:ext>
            </a:extLst>
          </p:cNvPr>
          <p:cNvSpPr/>
          <p:nvPr/>
        </p:nvSpPr>
        <p:spPr>
          <a:xfrm>
            <a:off x="4170619" y="893339"/>
            <a:ext cx="4835158" cy="41579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rved Right Arrow 19">
            <a:extLst>
              <a:ext uri="{FF2B5EF4-FFF2-40B4-BE49-F238E27FC236}">
                <a16:creationId xmlns:a16="http://schemas.microsoft.com/office/drawing/2014/main" id="{4C41470A-0720-44DF-629B-F5200D72D05C}"/>
              </a:ext>
            </a:extLst>
          </p:cNvPr>
          <p:cNvSpPr/>
          <p:nvPr/>
        </p:nvSpPr>
        <p:spPr>
          <a:xfrm>
            <a:off x="275445" y="1207933"/>
            <a:ext cx="442647" cy="1290779"/>
          </a:xfrm>
          <a:prstGeom prst="curved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Right Arrow 20">
            <a:extLst>
              <a:ext uri="{FF2B5EF4-FFF2-40B4-BE49-F238E27FC236}">
                <a16:creationId xmlns:a16="http://schemas.microsoft.com/office/drawing/2014/main" id="{4BBE875B-27E7-0297-02F3-9D588B68DF1E}"/>
              </a:ext>
            </a:extLst>
          </p:cNvPr>
          <p:cNvSpPr/>
          <p:nvPr/>
        </p:nvSpPr>
        <p:spPr>
          <a:xfrm rot="10800000">
            <a:off x="3495412" y="1096843"/>
            <a:ext cx="442647" cy="1290779"/>
          </a:xfrm>
          <a:prstGeom prst="curved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Down Arrow 21">
            <a:extLst>
              <a:ext uri="{FF2B5EF4-FFF2-40B4-BE49-F238E27FC236}">
                <a16:creationId xmlns:a16="http://schemas.microsoft.com/office/drawing/2014/main" id="{3BF0C51C-EE40-D09A-DA57-0E9B96463FCD}"/>
              </a:ext>
            </a:extLst>
          </p:cNvPr>
          <p:cNvSpPr/>
          <p:nvPr/>
        </p:nvSpPr>
        <p:spPr>
          <a:xfrm>
            <a:off x="1384479" y="976030"/>
            <a:ext cx="1339702" cy="314594"/>
          </a:xfrm>
          <a:prstGeom prst="curvedDown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rved Down Arrow 22">
            <a:extLst>
              <a:ext uri="{FF2B5EF4-FFF2-40B4-BE49-F238E27FC236}">
                <a16:creationId xmlns:a16="http://schemas.microsoft.com/office/drawing/2014/main" id="{E6FE7403-A541-8FB2-7C96-61CD84019BD5}"/>
              </a:ext>
            </a:extLst>
          </p:cNvPr>
          <p:cNvSpPr/>
          <p:nvPr/>
        </p:nvSpPr>
        <p:spPr>
          <a:xfrm rot="10800000">
            <a:off x="1357483" y="1420008"/>
            <a:ext cx="1339702" cy="314594"/>
          </a:xfrm>
          <a:prstGeom prst="curvedDown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The New Airbnb Logo: Learning from the Controversy">
            <a:extLst>
              <a:ext uri="{FF2B5EF4-FFF2-40B4-BE49-F238E27FC236}">
                <a16:creationId xmlns:a16="http://schemas.microsoft.com/office/drawing/2014/main" id="{6EB72087-DBA7-6E8B-48DC-9BAD90D2B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136" y="2537668"/>
            <a:ext cx="1620637" cy="603818"/>
          </a:xfrm>
          <a:prstGeom prst="rect">
            <a:avLst/>
          </a:prstGeom>
          <a:noFill/>
          <a:extLst>
            <a:ext uri="{909E8E84-426E-40DD-AFC4-6F175D3DCCD1}">
              <a14:hiddenFill xmlns:a14="http://schemas.microsoft.com/office/drawing/2010/main">
                <a:solidFill>
                  <a:srgbClr val="FFFFFF"/>
                </a:solidFill>
              </a14:hiddenFill>
            </a:ext>
          </a:extLst>
        </p:spPr>
      </p:pic>
      <p:sp>
        <p:nvSpPr>
          <p:cNvPr id="26" name="Up-down Arrow 25">
            <a:extLst>
              <a:ext uri="{FF2B5EF4-FFF2-40B4-BE49-F238E27FC236}">
                <a16:creationId xmlns:a16="http://schemas.microsoft.com/office/drawing/2014/main" id="{6C44B1F7-A2E3-6E8F-1C4B-165D2FD795F3}"/>
              </a:ext>
            </a:extLst>
          </p:cNvPr>
          <p:cNvSpPr/>
          <p:nvPr/>
        </p:nvSpPr>
        <p:spPr>
          <a:xfrm rot="19317016">
            <a:off x="1094904" y="2172954"/>
            <a:ext cx="368655" cy="519004"/>
          </a:xfrm>
          <a:prstGeom prst="up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down Arrow 26">
            <a:extLst>
              <a:ext uri="{FF2B5EF4-FFF2-40B4-BE49-F238E27FC236}">
                <a16:creationId xmlns:a16="http://schemas.microsoft.com/office/drawing/2014/main" id="{F2F29DFF-574C-B6B8-D59E-6DF925EEB619}"/>
              </a:ext>
            </a:extLst>
          </p:cNvPr>
          <p:cNvSpPr/>
          <p:nvPr/>
        </p:nvSpPr>
        <p:spPr>
          <a:xfrm rot="13409933">
            <a:off x="2820420" y="2168466"/>
            <a:ext cx="368655" cy="519004"/>
          </a:xfrm>
          <a:prstGeom prst="up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0F7A2C7-EA1F-E178-0500-88366642180B}"/>
              </a:ext>
            </a:extLst>
          </p:cNvPr>
          <p:cNvSpPr/>
          <p:nvPr/>
        </p:nvSpPr>
        <p:spPr>
          <a:xfrm>
            <a:off x="189854" y="3163591"/>
            <a:ext cx="4467737" cy="1036953"/>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F62549E-D3C4-DD4F-AF2F-AC2DA7204CF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7" name="Picture 6">
            <a:extLst>
              <a:ext uri="{FF2B5EF4-FFF2-40B4-BE49-F238E27FC236}">
                <a16:creationId xmlns:a16="http://schemas.microsoft.com/office/drawing/2014/main" id="{8B72867C-3E65-DF68-3D7E-99C92CBFF7C0}"/>
              </a:ext>
            </a:extLst>
          </p:cNvPr>
          <p:cNvPicPr>
            <a:picLocks noChangeAspect="1"/>
          </p:cNvPicPr>
          <p:nvPr/>
        </p:nvPicPr>
        <p:blipFill>
          <a:blip r:embed="rId4"/>
          <a:stretch>
            <a:fillRect/>
          </a:stretch>
        </p:blipFill>
        <p:spPr>
          <a:xfrm>
            <a:off x="8414101" y="4577083"/>
            <a:ext cx="729899" cy="472733"/>
          </a:xfrm>
          <a:prstGeom prst="rect">
            <a:avLst/>
          </a:prstGeom>
        </p:spPr>
      </p:pic>
    </p:spTree>
    <p:extLst>
      <p:ext uri="{BB962C8B-B14F-4D97-AF65-F5344CB8AC3E}">
        <p14:creationId xmlns:p14="http://schemas.microsoft.com/office/powerpoint/2010/main" val="2170081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31A801D-2F2E-21EF-3026-6AAB68191272}"/>
              </a:ext>
            </a:extLst>
          </p:cNvPr>
          <p:cNvSpPr/>
          <p:nvPr/>
        </p:nvSpPr>
        <p:spPr>
          <a:xfrm>
            <a:off x="4338358" y="2345267"/>
            <a:ext cx="4408450" cy="215708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DFE55-7B15-B33D-766B-40972BFA9BE9}"/>
              </a:ext>
            </a:extLst>
          </p:cNvPr>
          <p:cNvSpPr>
            <a:spLocks noGrp="1"/>
          </p:cNvSpPr>
          <p:nvPr>
            <p:ph type="title"/>
          </p:nvPr>
        </p:nvSpPr>
        <p:spPr>
          <a:xfrm>
            <a:off x="311700" y="-96098"/>
            <a:ext cx="8520600" cy="841800"/>
          </a:xfrm>
        </p:spPr>
        <p:txBody>
          <a:bodyPr/>
          <a:lstStyle/>
          <a:p>
            <a:r>
              <a:rPr lang="en-US" sz="3000" b="1">
                <a:latin typeface="+mj-lt"/>
              </a:rPr>
              <a:t>Super Host Certification Program </a:t>
            </a:r>
          </a:p>
        </p:txBody>
      </p:sp>
      <p:sp>
        <p:nvSpPr>
          <p:cNvPr id="16" name="Rectangle 15">
            <a:extLst>
              <a:ext uri="{FF2B5EF4-FFF2-40B4-BE49-F238E27FC236}">
                <a16:creationId xmlns:a16="http://schemas.microsoft.com/office/drawing/2014/main" id="{7DCC0156-B8BE-6B20-FD1B-838084D83179}"/>
              </a:ext>
            </a:extLst>
          </p:cNvPr>
          <p:cNvSpPr/>
          <p:nvPr/>
        </p:nvSpPr>
        <p:spPr>
          <a:xfrm>
            <a:off x="154175" y="783964"/>
            <a:ext cx="8835650" cy="1458131"/>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05AB722-EF39-D23F-ABAB-50730F424B91}"/>
              </a:ext>
            </a:extLst>
          </p:cNvPr>
          <p:cNvSpPr/>
          <p:nvPr/>
        </p:nvSpPr>
        <p:spPr>
          <a:xfrm>
            <a:off x="154175" y="2283955"/>
            <a:ext cx="8835650" cy="2396678"/>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0A68441A-93AF-80AF-C164-69FE7D2AF48F}"/>
              </a:ext>
            </a:extLst>
          </p:cNvPr>
          <p:cNvPicPr>
            <a:picLocks noChangeAspect="1"/>
          </p:cNvPicPr>
          <p:nvPr/>
        </p:nvPicPr>
        <p:blipFill>
          <a:blip r:embed="rId2"/>
          <a:stretch>
            <a:fillRect/>
          </a:stretch>
        </p:blipFill>
        <p:spPr>
          <a:xfrm>
            <a:off x="393328" y="2410209"/>
            <a:ext cx="3945030" cy="2178092"/>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2A9E5F56-BC1F-5012-D838-95058080A132}"/>
              </a:ext>
            </a:extLst>
          </p:cNvPr>
          <p:cNvPicPr>
            <a:picLocks noChangeAspect="1"/>
          </p:cNvPicPr>
          <p:nvPr/>
        </p:nvPicPr>
        <p:blipFill>
          <a:blip r:embed="rId3"/>
          <a:stretch>
            <a:fillRect/>
          </a:stretch>
        </p:blipFill>
        <p:spPr>
          <a:xfrm>
            <a:off x="855569" y="863834"/>
            <a:ext cx="2776816" cy="1303956"/>
          </a:xfrm>
          <a:prstGeom prst="rect">
            <a:avLst/>
          </a:prstGeom>
        </p:spPr>
      </p:pic>
      <p:sp>
        <p:nvSpPr>
          <p:cNvPr id="27" name="TextBox 26">
            <a:extLst>
              <a:ext uri="{FF2B5EF4-FFF2-40B4-BE49-F238E27FC236}">
                <a16:creationId xmlns:a16="http://schemas.microsoft.com/office/drawing/2014/main" id="{EC3FCB60-EA51-3DD7-84D5-9789C15AC998}"/>
              </a:ext>
            </a:extLst>
          </p:cNvPr>
          <p:cNvSpPr txBox="1"/>
          <p:nvPr/>
        </p:nvSpPr>
        <p:spPr>
          <a:xfrm>
            <a:off x="4498630" y="2415284"/>
            <a:ext cx="408790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US" b="1" err="1">
                <a:solidFill>
                  <a:schemeClr val="bg1"/>
                </a:solidFill>
                <a:latin typeface="Calibri"/>
                <a:cs typeface="Calibri"/>
              </a:rPr>
              <a:t>Superhosts</a:t>
            </a:r>
            <a:r>
              <a:rPr lang="en-US" b="1">
                <a:solidFill>
                  <a:schemeClr val="bg1"/>
                </a:solidFill>
                <a:latin typeface="Calibri"/>
                <a:cs typeface="Calibri"/>
              </a:rPr>
              <a:t>, on average, generate higher revenue than non-</a:t>
            </a:r>
            <a:r>
              <a:rPr lang="en-US" b="1" err="1">
                <a:solidFill>
                  <a:schemeClr val="bg1"/>
                </a:solidFill>
                <a:latin typeface="Calibri"/>
                <a:cs typeface="Calibri"/>
              </a:rPr>
              <a:t>Superhosts</a:t>
            </a:r>
            <a:r>
              <a:rPr lang="en-US" b="1">
                <a:solidFill>
                  <a:schemeClr val="bg1"/>
                </a:solidFill>
                <a:latin typeface="Calibri"/>
                <a:cs typeface="Calibri"/>
              </a:rPr>
              <a:t>.</a:t>
            </a:r>
            <a:endParaRPr lang="en-US" b="1">
              <a:solidFill>
                <a:schemeClr val="bg1"/>
              </a:solidFill>
              <a:latin typeface="Calibri"/>
            </a:endParaRPr>
          </a:p>
          <a:p>
            <a:pPr marL="342900" indent="-342900">
              <a:buFont typeface="+mj-lt"/>
              <a:buAutoNum type="arabicPeriod"/>
            </a:pPr>
            <a:endParaRPr lang="en-US" b="1">
              <a:solidFill>
                <a:schemeClr val="bg1"/>
              </a:solidFill>
              <a:latin typeface="Calibri"/>
              <a:cs typeface="Calibri"/>
            </a:endParaRPr>
          </a:p>
          <a:p>
            <a:pPr marL="342900" indent="-342900">
              <a:buFont typeface="+mj-lt"/>
              <a:buAutoNum type="arabicPeriod"/>
            </a:pPr>
            <a:r>
              <a:rPr lang="en-US" b="1" err="1">
                <a:solidFill>
                  <a:schemeClr val="bg1"/>
                </a:solidFill>
                <a:latin typeface="Calibri"/>
                <a:cs typeface="Calibri"/>
              </a:rPr>
              <a:t>Superhosts</a:t>
            </a:r>
            <a:r>
              <a:rPr lang="en-US" b="1">
                <a:solidFill>
                  <a:schemeClr val="bg1"/>
                </a:solidFill>
                <a:latin typeface="Calibri"/>
                <a:cs typeface="Calibri"/>
              </a:rPr>
              <a:t> have higher customer satisfaction ratings. </a:t>
            </a:r>
          </a:p>
          <a:p>
            <a:pPr marL="342900" indent="-342900">
              <a:buFont typeface="+mj-lt"/>
              <a:buAutoNum type="arabicPeriod"/>
            </a:pPr>
            <a:endParaRPr lang="en-US" sz="1600" b="1">
              <a:solidFill>
                <a:schemeClr val="bg1"/>
              </a:solidFill>
              <a:latin typeface="Calibri"/>
            </a:endParaRPr>
          </a:p>
          <a:p>
            <a:pPr marL="342900" indent="-342900">
              <a:buFont typeface="+mj-lt"/>
              <a:buAutoNum type="arabicPeriod"/>
            </a:pPr>
            <a:r>
              <a:rPr lang="en-US" b="1">
                <a:solidFill>
                  <a:schemeClr val="bg1"/>
                </a:solidFill>
                <a:latin typeface="Calibri"/>
              </a:rPr>
              <a:t>Non-</a:t>
            </a:r>
            <a:r>
              <a:rPr lang="en-US" b="1" err="1">
                <a:solidFill>
                  <a:schemeClr val="bg1"/>
                </a:solidFill>
                <a:latin typeface="Calibri"/>
              </a:rPr>
              <a:t>Superhosts</a:t>
            </a:r>
            <a:r>
              <a:rPr lang="en-US" b="1">
                <a:solidFill>
                  <a:schemeClr val="bg1"/>
                </a:solidFill>
                <a:latin typeface="Calibri"/>
              </a:rPr>
              <a:t> have a higher number of reservations on average compared to Super hosts.</a:t>
            </a:r>
            <a:endParaRPr lang="en-US">
              <a:latin typeface="Calibri"/>
            </a:endParaRPr>
          </a:p>
          <a:p>
            <a:pPr marL="228600" indent="-228600">
              <a:buAutoNum type="arabicPeriod"/>
            </a:pPr>
            <a:endParaRPr lang="en-US" sz="1600">
              <a:latin typeface="Calibri"/>
            </a:endParaRPr>
          </a:p>
        </p:txBody>
      </p:sp>
      <p:pic>
        <p:nvPicPr>
          <p:cNvPr id="28" name="Picture 27" descr="A blue squares with white text&#10;&#10;Description automatically generated">
            <a:extLst>
              <a:ext uri="{FF2B5EF4-FFF2-40B4-BE49-F238E27FC236}">
                <a16:creationId xmlns:a16="http://schemas.microsoft.com/office/drawing/2014/main" id="{B18F5B94-88A9-FEE2-7EBE-52A4AB253C87}"/>
              </a:ext>
            </a:extLst>
          </p:cNvPr>
          <p:cNvPicPr>
            <a:picLocks noChangeAspect="1"/>
          </p:cNvPicPr>
          <p:nvPr/>
        </p:nvPicPr>
        <p:blipFill>
          <a:blip r:embed="rId4"/>
          <a:stretch>
            <a:fillRect/>
          </a:stretch>
        </p:blipFill>
        <p:spPr>
          <a:xfrm>
            <a:off x="4032437" y="798958"/>
            <a:ext cx="3802155" cy="1425306"/>
          </a:xfrm>
          <a:prstGeom prst="rect">
            <a:avLst/>
          </a:prstGeom>
        </p:spPr>
      </p:pic>
      <p:sp>
        <p:nvSpPr>
          <p:cNvPr id="3" name="Slide Number Placeholder 2">
            <a:extLst>
              <a:ext uri="{FF2B5EF4-FFF2-40B4-BE49-F238E27FC236}">
                <a16:creationId xmlns:a16="http://schemas.microsoft.com/office/drawing/2014/main" id="{2C7C0311-BD11-5316-C484-DFCE29A7F899}"/>
              </a:ext>
            </a:extLst>
          </p:cNvPr>
          <p:cNvSpPr>
            <a:spLocks noGrp="1"/>
          </p:cNvSpPr>
          <p:nvPr>
            <p:ph type="sldNum" idx="12"/>
          </p:nvPr>
        </p:nvSpPr>
        <p:spPr>
          <a:xfrm>
            <a:off x="8472458" y="4502351"/>
            <a:ext cx="548700" cy="393600"/>
          </a:xfrm>
        </p:spPr>
        <p:txBody>
          <a:bodyPr/>
          <a:lstStyle/>
          <a:p>
            <a:pPr marL="0" lvl="0" indent="0" algn="l" rtl="0">
              <a:spcBef>
                <a:spcPts val="0"/>
              </a:spcBef>
              <a:spcAft>
                <a:spcPts val="0"/>
              </a:spcAft>
              <a:buNone/>
            </a:pPr>
            <a:fld id="{00000000-1234-1234-1234-123412341234}" type="slidenum">
              <a:rPr lang="en" smtClean="0"/>
              <a:t>6</a:t>
            </a:fld>
            <a:endParaRPr lang="en"/>
          </a:p>
        </p:txBody>
      </p:sp>
      <p:pic>
        <p:nvPicPr>
          <p:cNvPr id="4" name="Picture 3">
            <a:extLst>
              <a:ext uri="{FF2B5EF4-FFF2-40B4-BE49-F238E27FC236}">
                <a16:creationId xmlns:a16="http://schemas.microsoft.com/office/drawing/2014/main" id="{52B97A58-CFBB-2F6F-A242-F9FF2BAD14FF}"/>
              </a:ext>
            </a:extLst>
          </p:cNvPr>
          <p:cNvPicPr>
            <a:picLocks noChangeAspect="1"/>
          </p:cNvPicPr>
          <p:nvPr/>
        </p:nvPicPr>
        <p:blipFill>
          <a:blip r:embed="rId5"/>
          <a:stretch>
            <a:fillRect/>
          </a:stretch>
        </p:blipFill>
        <p:spPr>
          <a:xfrm>
            <a:off x="8347469" y="4393423"/>
            <a:ext cx="729899" cy="472733"/>
          </a:xfrm>
          <a:prstGeom prst="rect">
            <a:avLst/>
          </a:prstGeom>
        </p:spPr>
      </p:pic>
    </p:spTree>
    <p:extLst>
      <p:ext uri="{BB962C8B-B14F-4D97-AF65-F5344CB8AC3E}">
        <p14:creationId xmlns:p14="http://schemas.microsoft.com/office/powerpoint/2010/main" val="3764060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5AD333-94C2-D819-D9A8-B17A61535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60" y="2879488"/>
            <a:ext cx="3756203" cy="20783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483CE27-321C-771A-10E3-8E34E1ED4EB2}"/>
              </a:ext>
            </a:extLst>
          </p:cNvPr>
          <p:cNvSpPr>
            <a:spLocks noGrp="1"/>
          </p:cNvSpPr>
          <p:nvPr>
            <p:ph type="title"/>
          </p:nvPr>
        </p:nvSpPr>
        <p:spPr>
          <a:xfrm>
            <a:off x="320844" y="-124622"/>
            <a:ext cx="8520600" cy="841800"/>
          </a:xfrm>
        </p:spPr>
        <p:txBody>
          <a:bodyPr/>
          <a:lstStyle/>
          <a:p>
            <a:r>
              <a:rPr lang="en-US" sz="3000" b="1">
                <a:latin typeface="Arial"/>
              </a:rPr>
              <a:t>Super Value Creation!</a:t>
            </a:r>
          </a:p>
        </p:txBody>
      </p:sp>
      <p:pic>
        <p:nvPicPr>
          <p:cNvPr id="2054" name="Picture 6" descr="image">
            <a:extLst>
              <a:ext uri="{FF2B5EF4-FFF2-40B4-BE49-F238E27FC236}">
                <a16:creationId xmlns:a16="http://schemas.microsoft.com/office/drawing/2014/main" id="{94A253D2-5184-BDB5-A3A1-15392696D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406" y="2850060"/>
            <a:ext cx="4187134" cy="20783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a:extLst>
              <a:ext uri="{FF2B5EF4-FFF2-40B4-BE49-F238E27FC236}">
                <a16:creationId xmlns:a16="http://schemas.microsoft.com/office/drawing/2014/main" id="{41659767-130D-CF82-B955-295DB3F14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460" y="984349"/>
            <a:ext cx="3756203" cy="186571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2B81237-4452-F754-09F4-5632F70DA1D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4" name="Picture 3">
            <a:extLst>
              <a:ext uri="{FF2B5EF4-FFF2-40B4-BE49-F238E27FC236}">
                <a16:creationId xmlns:a16="http://schemas.microsoft.com/office/drawing/2014/main" id="{F884FA22-47EB-1FD4-48C4-2F9D4EAE7CFA}"/>
              </a:ext>
            </a:extLst>
          </p:cNvPr>
          <p:cNvPicPr>
            <a:picLocks noChangeAspect="1"/>
          </p:cNvPicPr>
          <p:nvPr/>
        </p:nvPicPr>
        <p:blipFill>
          <a:blip r:embed="rId5"/>
          <a:stretch>
            <a:fillRect/>
          </a:stretch>
        </p:blipFill>
        <p:spPr>
          <a:xfrm>
            <a:off x="8539990" y="4663217"/>
            <a:ext cx="607718" cy="393600"/>
          </a:xfrm>
          <a:prstGeom prst="rect">
            <a:avLst/>
          </a:prstGeom>
        </p:spPr>
      </p:pic>
      <p:pic>
        <p:nvPicPr>
          <p:cNvPr id="6" name="Picture 5">
            <a:extLst>
              <a:ext uri="{FF2B5EF4-FFF2-40B4-BE49-F238E27FC236}">
                <a16:creationId xmlns:a16="http://schemas.microsoft.com/office/drawing/2014/main" id="{9F86D550-67E9-9FAD-337C-02E276469F77}"/>
              </a:ext>
            </a:extLst>
          </p:cNvPr>
          <p:cNvPicPr>
            <a:picLocks noChangeAspect="1"/>
          </p:cNvPicPr>
          <p:nvPr/>
        </p:nvPicPr>
        <p:blipFill>
          <a:blip r:embed="rId6"/>
          <a:stretch>
            <a:fillRect/>
          </a:stretch>
        </p:blipFill>
        <p:spPr>
          <a:xfrm>
            <a:off x="4833498" y="815570"/>
            <a:ext cx="3255716" cy="1965525"/>
          </a:xfrm>
          <a:prstGeom prst="rect">
            <a:avLst/>
          </a:prstGeom>
        </p:spPr>
      </p:pic>
    </p:spTree>
    <p:extLst>
      <p:ext uri="{BB962C8B-B14F-4D97-AF65-F5344CB8AC3E}">
        <p14:creationId xmlns:p14="http://schemas.microsoft.com/office/powerpoint/2010/main" val="146276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D90CAAE-A660-24B7-6462-7D62720C15F2}"/>
              </a:ext>
            </a:extLst>
          </p:cNvPr>
          <p:cNvPicPr>
            <a:picLocks noChangeAspect="1"/>
          </p:cNvPicPr>
          <p:nvPr/>
        </p:nvPicPr>
        <p:blipFill>
          <a:blip r:embed="rId2"/>
          <a:stretch>
            <a:fillRect/>
          </a:stretch>
        </p:blipFill>
        <p:spPr>
          <a:xfrm>
            <a:off x="8347469" y="4554289"/>
            <a:ext cx="729899" cy="472733"/>
          </a:xfrm>
          <a:prstGeom prst="rect">
            <a:avLst/>
          </a:prstGeom>
        </p:spPr>
      </p:pic>
      <p:sp>
        <p:nvSpPr>
          <p:cNvPr id="2" name="Title 1">
            <a:extLst>
              <a:ext uri="{FF2B5EF4-FFF2-40B4-BE49-F238E27FC236}">
                <a16:creationId xmlns:a16="http://schemas.microsoft.com/office/drawing/2014/main" id="{389E8C97-B904-93F5-4064-FAC2C4837C48}"/>
              </a:ext>
            </a:extLst>
          </p:cNvPr>
          <p:cNvSpPr>
            <a:spLocks noGrp="1"/>
          </p:cNvSpPr>
          <p:nvPr>
            <p:ph type="title"/>
          </p:nvPr>
        </p:nvSpPr>
        <p:spPr>
          <a:xfrm>
            <a:off x="114526" y="16668"/>
            <a:ext cx="9072741" cy="841800"/>
          </a:xfrm>
        </p:spPr>
        <p:txBody>
          <a:bodyPr/>
          <a:lstStyle/>
          <a:p>
            <a:r>
              <a:rPr lang="en-US" sz="3000" b="1" err="1">
                <a:latin typeface="+mj-lt"/>
              </a:rPr>
              <a:t>Superhost</a:t>
            </a:r>
            <a:r>
              <a:rPr lang="en-US" sz="3000" b="1">
                <a:latin typeface="+mj-lt"/>
              </a:rPr>
              <a:t> Status Boosts New Entrants' Business</a:t>
            </a:r>
          </a:p>
        </p:txBody>
      </p:sp>
      <p:sp>
        <p:nvSpPr>
          <p:cNvPr id="17" name="Rectangle 16">
            <a:extLst>
              <a:ext uri="{FF2B5EF4-FFF2-40B4-BE49-F238E27FC236}">
                <a16:creationId xmlns:a16="http://schemas.microsoft.com/office/drawing/2014/main" id="{84BEEF61-A35A-5D2B-9E9E-CC60B4333DFB}"/>
              </a:ext>
            </a:extLst>
          </p:cNvPr>
          <p:cNvSpPr/>
          <p:nvPr/>
        </p:nvSpPr>
        <p:spPr>
          <a:xfrm>
            <a:off x="6445947" y="2847071"/>
            <a:ext cx="2010014" cy="21152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t>Avg. consecutive period for which a host retains its </a:t>
            </a:r>
            <a:r>
              <a:rPr lang="en-US" b="1" err="1"/>
              <a:t>superhost</a:t>
            </a:r>
            <a:r>
              <a:rPr lang="en-US" b="1"/>
              <a:t> status ~ </a:t>
            </a:r>
            <a:r>
              <a:rPr lang="en-US" b="1">
                <a:solidFill>
                  <a:schemeClr val="accent1">
                    <a:lumMod val="50000"/>
                  </a:schemeClr>
                </a:solidFill>
              </a:rPr>
              <a:t>3</a:t>
            </a:r>
          </a:p>
        </p:txBody>
      </p:sp>
      <p:sp>
        <p:nvSpPr>
          <p:cNvPr id="18" name="Rectangle 17">
            <a:extLst>
              <a:ext uri="{FF2B5EF4-FFF2-40B4-BE49-F238E27FC236}">
                <a16:creationId xmlns:a16="http://schemas.microsoft.com/office/drawing/2014/main" id="{BD513A54-C6C6-BF4E-8F11-E30C6EB06D14}"/>
              </a:ext>
            </a:extLst>
          </p:cNvPr>
          <p:cNvSpPr/>
          <p:nvPr/>
        </p:nvSpPr>
        <p:spPr>
          <a:xfrm>
            <a:off x="295698" y="2914307"/>
            <a:ext cx="5874026" cy="2142415"/>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hevron 18">
            <a:extLst>
              <a:ext uri="{FF2B5EF4-FFF2-40B4-BE49-F238E27FC236}">
                <a16:creationId xmlns:a16="http://schemas.microsoft.com/office/drawing/2014/main" id="{07C13496-2C1F-206A-1131-0F7D8B20B78F}"/>
              </a:ext>
            </a:extLst>
          </p:cNvPr>
          <p:cNvSpPr/>
          <p:nvPr/>
        </p:nvSpPr>
        <p:spPr>
          <a:xfrm>
            <a:off x="3415122" y="1562942"/>
            <a:ext cx="465187" cy="460995"/>
          </a:xfrm>
          <a:prstGeom prst="chevron">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a:extLst>
              <a:ext uri="{FF2B5EF4-FFF2-40B4-BE49-F238E27FC236}">
                <a16:creationId xmlns:a16="http://schemas.microsoft.com/office/drawing/2014/main" id="{E824F56C-3A53-0A5A-5E3D-3D86967B308A}"/>
              </a:ext>
            </a:extLst>
          </p:cNvPr>
          <p:cNvPicPr>
            <a:picLocks noChangeAspect="1"/>
          </p:cNvPicPr>
          <p:nvPr/>
        </p:nvPicPr>
        <p:blipFill>
          <a:blip r:embed="rId3"/>
          <a:stretch>
            <a:fillRect/>
          </a:stretch>
        </p:blipFill>
        <p:spPr>
          <a:xfrm>
            <a:off x="4120679" y="931649"/>
            <a:ext cx="3538666" cy="1797653"/>
          </a:xfrm>
          <a:prstGeom prst="rect">
            <a:avLst/>
          </a:prstGeom>
        </p:spPr>
      </p:pic>
      <p:pic>
        <p:nvPicPr>
          <p:cNvPr id="21" name="Picture 20" descr="A graph of a number of individuals&#10;&#10;Description automatically generated">
            <a:extLst>
              <a:ext uri="{FF2B5EF4-FFF2-40B4-BE49-F238E27FC236}">
                <a16:creationId xmlns:a16="http://schemas.microsoft.com/office/drawing/2014/main" id="{ADEE4A8E-7DE1-7F0C-B017-A27201833435}"/>
              </a:ext>
            </a:extLst>
          </p:cNvPr>
          <p:cNvPicPr>
            <a:picLocks noChangeAspect="1"/>
          </p:cNvPicPr>
          <p:nvPr/>
        </p:nvPicPr>
        <p:blipFill>
          <a:blip r:embed="rId4"/>
          <a:stretch>
            <a:fillRect/>
          </a:stretch>
        </p:blipFill>
        <p:spPr>
          <a:xfrm>
            <a:off x="291903" y="932912"/>
            <a:ext cx="2943997" cy="1944592"/>
          </a:xfrm>
          <a:prstGeom prst="rect">
            <a:avLst/>
          </a:prstGeom>
        </p:spPr>
      </p:pic>
      <p:sp>
        <p:nvSpPr>
          <p:cNvPr id="15" name="Slide Number Placeholder 14">
            <a:extLst>
              <a:ext uri="{FF2B5EF4-FFF2-40B4-BE49-F238E27FC236}">
                <a16:creationId xmlns:a16="http://schemas.microsoft.com/office/drawing/2014/main" id="{2B67A5B1-89A3-2DFE-9D20-F74B81C4096A}"/>
              </a:ext>
            </a:extLst>
          </p:cNvPr>
          <p:cNvSpPr>
            <a:spLocks noGrp="1"/>
          </p:cNvSpPr>
          <p:nvPr>
            <p:ph type="sldNum" idx="12"/>
          </p:nvPr>
        </p:nvSpPr>
        <p:spPr>
          <a:xfrm>
            <a:off x="8454170" y="4791233"/>
            <a:ext cx="548700" cy="393600"/>
          </a:xfrm>
        </p:spPr>
        <p:txBody>
          <a:bodyPr/>
          <a:lstStyle/>
          <a:p>
            <a:pPr marL="0" lvl="0" indent="0" algn="l" rtl="0">
              <a:spcBef>
                <a:spcPts val="0"/>
              </a:spcBef>
              <a:spcAft>
                <a:spcPts val="0"/>
              </a:spcAft>
              <a:buNone/>
            </a:pPr>
            <a:fld id="{00000000-1234-1234-1234-123412341234}" type="slidenum">
              <a:rPr lang="en" smtClean="0"/>
              <a:t>8</a:t>
            </a:fld>
            <a:endParaRPr lang="en"/>
          </a:p>
        </p:txBody>
      </p:sp>
      <p:sp>
        <p:nvSpPr>
          <p:cNvPr id="22" name="TextBox 21">
            <a:extLst>
              <a:ext uri="{FF2B5EF4-FFF2-40B4-BE49-F238E27FC236}">
                <a16:creationId xmlns:a16="http://schemas.microsoft.com/office/drawing/2014/main" id="{D72E4743-A521-D612-40B7-1090FE6D6380}"/>
              </a:ext>
            </a:extLst>
          </p:cNvPr>
          <p:cNvSpPr txBox="1"/>
          <p:nvPr/>
        </p:nvSpPr>
        <p:spPr>
          <a:xfrm>
            <a:off x="453060" y="3223816"/>
            <a:ext cx="567633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Easier for new entrants to achieve </a:t>
            </a:r>
            <a:r>
              <a:rPr lang="en-US" err="1"/>
              <a:t>superhost</a:t>
            </a:r>
            <a:r>
              <a:rPr lang="en-US"/>
              <a:t> status initially.</a:t>
            </a:r>
          </a:p>
          <a:p>
            <a:r>
              <a:rPr lang="en-US"/>
              <a:t>2. Challenges in retaining </a:t>
            </a:r>
            <a:r>
              <a:rPr lang="en-US" err="1"/>
              <a:t>superhost</a:t>
            </a:r>
            <a:r>
              <a:rPr lang="en-US"/>
              <a:t> status for more than 3 evaluation periods.</a:t>
            </a:r>
          </a:p>
          <a:p>
            <a:endParaRPr lang="en-US"/>
          </a:p>
          <a:p>
            <a:r>
              <a:rPr lang="en-US" err="1"/>
              <a:t>Superhost</a:t>
            </a:r>
            <a:r>
              <a:rPr lang="en-US"/>
              <a:t> status might provide an initial reservation boost but leads to increased cancellations, potentially resulting in status loss within a few periods.</a:t>
            </a:r>
          </a:p>
        </p:txBody>
      </p:sp>
    </p:spTree>
    <p:extLst>
      <p:ext uri="{BB962C8B-B14F-4D97-AF65-F5344CB8AC3E}">
        <p14:creationId xmlns:p14="http://schemas.microsoft.com/office/powerpoint/2010/main" val="94756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B8B496A-B953-F647-92E2-7D52ABA8DE45}"/>
              </a:ext>
            </a:extLst>
          </p:cNvPr>
          <p:cNvSpPr/>
          <p:nvPr/>
        </p:nvSpPr>
        <p:spPr>
          <a:xfrm>
            <a:off x="0" y="0"/>
            <a:ext cx="4021873" cy="51435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white background with black numbers&#10;&#10;Description automatically generated">
            <a:extLst>
              <a:ext uri="{FF2B5EF4-FFF2-40B4-BE49-F238E27FC236}">
                <a16:creationId xmlns:a16="http://schemas.microsoft.com/office/drawing/2014/main" id="{2D57005A-3173-343A-48DF-AA13247BD2AE}"/>
              </a:ext>
            </a:extLst>
          </p:cNvPr>
          <p:cNvPicPr>
            <a:picLocks noChangeAspect="1"/>
          </p:cNvPicPr>
          <p:nvPr/>
        </p:nvPicPr>
        <p:blipFill rotWithShape="1">
          <a:blip r:embed="rId2"/>
          <a:srcRect l="670" r="16859" b="-261"/>
          <a:stretch/>
        </p:blipFill>
        <p:spPr>
          <a:xfrm>
            <a:off x="2039101" y="2029847"/>
            <a:ext cx="1835590" cy="941976"/>
          </a:xfrm>
          <a:prstGeom prst="rect">
            <a:avLst/>
          </a:prstGeom>
        </p:spPr>
      </p:pic>
      <p:sp>
        <p:nvSpPr>
          <p:cNvPr id="2" name="Title 1">
            <a:extLst>
              <a:ext uri="{FF2B5EF4-FFF2-40B4-BE49-F238E27FC236}">
                <a16:creationId xmlns:a16="http://schemas.microsoft.com/office/drawing/2014/main" id="{1156CF30-4031-B1C4-A4B9-B0EB579E64C9}"/>
              </a:ext>
            </a:extLst>
          </p:cNvPr>
          <p:cNvSpPr>
            <a:spLocks noGrp="1"/>
          </p:cNvSpPr>
          <p:nvPr>
            <p:ph type="title"/>
          </p:nvPr>
        </p:nvSpPr>
        <p:spPr>
          <a:xfrm>
            <a:off x="553315" y="44366"/>
            <a:ext cx="8520600" cy="396256"/>
          </a:xfrm>
        </p:spPr>
        <p:txBody>
          <a:bodyPr/>
          <a:lstStyle/>
          <a:p>
            <a:r>
              <a:rPr lang="en-US" sz="3000" b="1">
                <a:latin typeface="+mj-lt"/>
              </a:rPr>
              <a:t>Market Entry Strategy of New host</a:t>
            </a:r>
          </a:p>
        </p:txBody>
      </p:sp>
      <p:sp>
        <p:nvSpPr>
          <p:cNvPr id="53" name="Rectangle 52">
            <a:extLst>
              <a:ext uri="{FF2B5EF4-FFF2-40B4-BE49-F238E27FC236}">
                <a16:creationId xmlns:a16="http://schemas.microsoft.com/office/drawing/2014/main" id="{5C9D143E-33ED-C8ED-A4E0-A1ED7A1C4B6D}"/>
              </a:ext>
            </a:extLst>
          </p:cNvPr>
          <p:cNvSpPr/>
          <p:nvPr/>
        </p:nvSpPr>
        <p:spPr>
          <a:xfrm>
            <a:off x="2025398" y="2341866"/>
            <a:ext cx="629011" cy="229884"/>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459B0950-41E3-9A6F-9C99-C7A2EB7E623A}"/>
              </a:ext>
            </a:extLst>
          </p:cNvPr>
          <p:cNvSpPr txBox="1"/>
          <p:nvPr/>
        </p:nvSpPr>
        <p:spPr>
          <a:xfrm>
            <a:off x="2828951" y="2333968"/>
            <a:ext cx="1059443" cy="261610"/>
          </a:xfrm>
          <a:prstGeom prst="rect">
            <a:avLst/>
          </a:prstGeom>
          <a:noFill/>
        </p:spPr>
        <p:txBody>
          <a:bodyPr wrap="square" rtlCol="0">
            <a:spAutoFit/>
          </a:bodyPr>
          <a:lstStyle/>
          <a:p>
            <a:r>
              <a:rPr lang="en-US" sz="1100">
                <a:solidFill>
                  <a:schemeClr val="accent3">
                    <a:lumMod val="75000"/>
                  </a:schemeClr>
                </a:solidFill>
              </a:rPr>
              <a:t>Selected tract</a:t>
            </a:r>
          </a:p>
        </p:txBody>
      </p:sp>
      <p:cxnSp>
        <p:nvCxnSpPr>
          <p:cNvPr id="56" name="Straight Arrow Connector 55">
            <a:extLst>
              <a:ext uri="{FF2B5EF4-FFF2-40B4-BE49-F238E27FC236}">
                <a16:creationId xmlns:a16="http://schemas.microsoft.com/office/drawing/2014/main" id="{F46293FA-0451-33BB-7AF5-608211039670}"/>
              </a:ext>
            </a:extLst>
          </p:cNvPr>
          <p:cNvCxnSpPr>
            <a:cxnSpLocks/>
          </p:cNvCxnSpPr>
          <p:nvPr/>
        </p:nvCxnSpPr>
        <p:spPr>
          <a:xfrm flipH="1">
            <a:off x="2690962" y="2461131"/>
            <a:ext cx="18288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 name="Arrow: Down 4">
            <a:extLst>
              <a:ext uri="{FF2B5EF4-FFF2-40B4-BE49-F238E27FC236}">
                <a16:creationId xmlns:a16="http://schemas.microsoft.com/office/drawing/2014/main" id="{3A962D84-FC93-9270-228D-2765195CD2E0}"/>
              </a:ext>
            </a:extLst>
          </p:cNvPr>
          <p:cNvSpPr/>
          <p:nvPr/>
        </p:nvSpPr>
        <p:spPr>
          <a:xfrm>
            <a:off x="6279553" y="1806135"/>
            <a:ext cx="104074" cy="266031"/>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3827693-24FF-AA14-B867-A6F80F915D0B}"/>
              </a:ext>
            </a:extLst>
          </p:cNvPr>
          <p:cNvSpPr/>
          <p:nvPr/>
        </p:nvSpPr>
        <p:spPr>
          <a:xfrm>
            <a:off x="4836519" y="1308532"/>
            <a:ext cx="3126159" cy="39974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75000"/>
                    <a:lumOff val="25000"/>
                  </a:schemeClr>
                </a:solidFill>
              </a:rPr>
              <a:t>Tract Analysis &amp; Feature Selection</a:t>
            </a:r>
          </a:p>
        </p:txBody>
      </p:sp>
      <p:sp>
        <p:nvSpPr>
          <p:cNvPr id="8" name="Rectangle: Rounded Corners 7">
            <a:extLst>
              <a:ext uri="{FF2B5EF4-FFF2-40B4-BE49-F238E27FC236}">
                <a16:creationId xmlns:a16="http://schemas.microsoft.com/office/drawing/2014/main" id="{DCB28F68-E559-2556-042C-3AE4D1AF2F95}"/>
              </a:ext>
            </a:extLst>
          </p:cNvPr>
          <p:cNvSpPr/>
          <p:nvPr/>
        </p:nvSpPr>
        <p:spPr>
          <a:xfrm>
            <a:off x="4836518" y="2911777"/>
            <a:ext cx="3126159" cy="39974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75000"/>
                    <a:lumOff val="25000"/>
                  </a:schemeClr>
                </a:solidFill>
              </a:rPr>
              <a:t>Optimal no. of Cluster Determination</a:t>
            </a:r>
          </a:p>
        </p:txBody>
      </p:sp>
      <p:sp>
        <p:nvSpPr>
          <p:cNvPr id="9" name="Rectangle: Rounded Corners 8">
            <a:extLst>
              <a:ext uri="{FF2B5EF4-FFF2-40B4-BE49-F238E27FC236}">
                <a16:creationId xmlns:a16="http://schemas.microsoft.com/office/drawing/2014/main" id="{71C768FF-65E6-835D-1781-F7ECAF35A65D}"/>
              </a:ext>
            </a:extLst>
          </p:cNvPr>
          <p:cNvSpPr/>
          <p:nvPr/>
        </p:nvSpPr>
        <p:spPr>
          <a:xfrm>
            <a:off x="4836518" y="2119631"/>
            <a:ext cx="3126159" cy="39974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75000"/>
                    <a:lumOff val="25000"/>
                  </a:schemeClr>
                </a:solidFill>
              </a:rPr>
              <a:t>Tract Clustering</a:t>
            </a:r>
          </a:p>
        </p:txBody>
      </p:sp>
      <p:sp>
        <p:nvSpPr>
          <p:cNvPr id="10" name="Rectangle: Rounded Corners 9">
            <a:extLst>
              <a:ext uri="{FF2B5EF4-FFF2-40B4-BE49-F238E27FC236}">
                <a16:creationId xmlns:a16="http://schemas.microsoft.com/office/drawing/2014/main" id="{B1C572D7-1AB9-96B5-4340-B076A90F62BC}"/>
              </a:ext>
            </a:extLst>
          </p:cNvPr>
          <p:cNvSpPr/>
          <p:nvPr/>
        </p:nvSpPr>
        <p:spPr>
          <a:xfrm>
            <a:off x="4866584" y="3664684"/>
            <a:ext cx="3126159" cy="39974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75000"/>
                    <a:lumOff val="25000"/>
                  </a:schemeClr>
                </a:solidFill>
              </a:rPr>
              <a:t>Competitive Landscape in Clustered Tracts</a:t>
            </a:r>
          </a:p>
        </p:txBody>
      </p:sp>
      <p:sp>
        <p:nvSpPr>
          <p:cNvPr id="11" name="Rectangle: Rounded Corners 10">
            <a:extLst>
              <a:ext uri="{FF2B5EF4-FFF2-40B4-BE49-F238E27FC236}">
                <a16:creationId xmlns:a16="http://schemas.microsoft.com/office/drawing/2014/main" id="{AD6E8B8F-8B22-E8C8-F4B0-65BD293E950C}"/>
              </a:ext>
            </a:extLst>
          </p:cNvPr>
          <p:cNvSpPr/>
          <p:nvPr/>
        </p:nvSpPr>
        <p:spPr>
          <a:xfrm>
            <a:off x="4918621" y="4428318"/>
            <a:ext cx="3126159" cy="39974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lumMod val="75000"/>
                    <a:lumOff val="25000"/>
                  </a:schemeClr>
                </a:solidFill>
              </a:rPr>
              <a:t>Final Tract Selection</a:t>
            </a:r>
          </a:p>
        </p:txBody>
      </p:sp>
      <p:sp>
        <p:nvSpPr>
          <p:cNvPr id="12" name="Arrow: Down 11">
            <a:extLst>
              <a:ext uri="{FF2B5EF4-FFF2-40B4-BE49-F238E27FC236}">
                <a16:creationId xmlns:a16="http://schemas.microsoft.com/office/drawing/2014/main" id="{A3DE9695-4375-641E-B59C-ADAF59BF2CFD}"/>
              </a:ext>
            </a:extLst>
          </p:cNvPr>
          <p:cNvSpPr/>
          <p:nvPr/>
        </p:nvSpPr>
        <p:spPr>
          <a:xfrm>
            <a:off x="6279553" y="4131520"/>
            <a:ext cx="104074" cy="266031"/>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5DB7221-F163-E9E2-C9CE-8DDE7B16C95E}"/>
              </a:ext>
            </a:extLst>
          </p:cNvPr>
          <p:cNvSpPr/>
          <p:nvPr/>
        </p:nvSpPr>
        <p:spPr>
          <a:xfrm>
            <a:off x="6279553" y="3331564"/>
            <a:ext cx="104074" cy="266031"/>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8EEB999C-D598-6FD9-F965-2880A4913CFA}"/>
              </a:ext>
            </a:extLst>
          </p:cNvPr>
          <p:cNvSpPr/>
          <p:nvPr/>
        </p:nvSpPr>
        <p:spPr>
          <a:xfrm>
            <a:off x="6279553" y="2596557"/>
            <a:ext cx="104074" cy="266031"/>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DA1305D1-2791-2023-46DE-61D0AC8161A1}"/>
              </a:ext>
            </a:extLst>
          </p:cNvPr>
          <p:cNvSpPr/>
          <p:nvPr/>
        </p:nvSpPr>
        <p:spPr>
          <a:xfrm>
            <a:off x="4774670" y="1307328"/>
            <a:ext cx="247389" cy="232192"/>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1</a:t>
            </a:r>
          </a:p>
        </p:txBody>
      </p:sp>
      <p:sp>
        <p:nvSpPr>
          <p:cNvPr id="16" name="Flowchart: Connector 15">
            <a:extLst>
              <a:ext uri="{FF2B5EF4-FFF2-40B4-BE49-F238E27FC236}">
                <a16:creationId xmlns:a16="http://schemas.microsoft.com/office/drawing/2014/main" id="{0EDE77C3-B02A-CA9B-A8D5-D72B03FEFCFC}"/>
              </a:ext>
            </a:extLst>
          </p:cNvPr>
          <p:cNvSpPr/>
          <p:nvPr/>
        </p:nvSpPr>
        <p:spPr>
          <a:xfrm>
            <a:off x="4774670" y="4395999"/>
            <a:ext cx="247389" cy="232192"/>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5</a:t>
            </a:r>
          </a:p>
        </p:txBody>
      </p:sp>
      <p:sp>
        <p:nvSpPr>
          <p:cNvPr id="17" name="Flowchart: Connector 16">
            <a:extLst>
              <a:ext uri="{FF2B5EF4-FFF2-40B4-BE49-F238E27FC236}">
                <a16:creationId xmlns:a16="http://schemas.microsoft.com/office/drawing/2014/main" id="{BFFE9FBA-2339-68C0-9731-73612B50EEC3}"/>
              </a:ext>
            </a:extLst>
          </p:cNvPr>
          <p:cNvSpPr/>
          <p:nvPr/>
        </p:nvSpPr>
        <p:spPr>
          <a:xfrm>
            <a:off x="4774670" y="3623832"/>
            <a:ext cx="247389" cy="232192"/>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4</a:t>
            </a:r>
          </a:p>
        </p:txBody>
      </p:sp>
      <p:sp>
        <p:nvSpPr>
          <p:cNvPr id="18" name="Flowchart: Connector 17">
            <a:extLst>
              <a:ext uri="{FF2B5EF4-FFF2-40B4-BE49-F238E27FC236}">
                <a16:creationId xmlns:a16="http://schemas.microsoft.com/office/drawing/2014/main" id="{A0B00297-0803-17C6-BBB8-1FB18519CB6B}"/>
              </a:ext>
            </a:extLst>
          </p:cNvPr>
          <p:cNvSpPr/>
          <p:nvPr/>
        </p:nvSpPr>
        <p:spPr>
          <a:xfrm>
            <a:off x="4774670" y="2851664"/>
            <a:ext cx="247389" cy="232192"/>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3</a:t>
            </a:r>
          </a:p>
        </p:txBody>
      </p:sp>
      <p:sp>
        <p:nvSpPr>
          <p:cNvPr id="19" name="Flowchart: Connector 18">
            <a:extLst>
              <a:ext uri="{FF2B5EF4-FFF2-40B4-BE49-F238E27FC236}">
                <a16:creationId xmlns:a16="http://schemas.microsoft.com/office/drawing/2014/main" id="{94A62070-3FDE-7F86-8FF0-EC404E4A23DF}"/>
              </a:ext>
            </a:extLst>
          </p:cNvPr>
          <p:cNvSpPr/>
          <p:nvPr/>
        </p:nvSpPr>
        <p:spPr>
          <a:xfrm>
            <a:off x="4774670" y="2079496"/>
            <a:ext cx="247389" cy="232192"/>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2</a:t>
            </a:r>
          </a:p>
        </p:txBody>
      </p:sp>
      <p:sp>
        <p:nvSpPr>
          <p:cNvPr id="20" name="TextBox 19">
            <a:extLst>
              <a:ext uri="{FF2B5EF4-FFF2-40B4-BE49-F238E27FC236}">
                <a16:creationId xmlns:a16="http://schemas.microsoft.com/office/drawing/2014/main" id="{DD658982-C5F8-DEA4-C7A8-DE0777B0FD1A}"/>
              </a:ext>
            </a:extLst>
          </p:cNvPr>
          <p:cNvSpPr txBox="1"/>
          <p:nvPr/>
        </p:nvSpPr>
        <p:spPr>
          <a:xfrm>
            <a:off x="7051099" y="1698512"/>
            <a:ext cx="1946852" cy="261610"/>
          </a:xfrm>
          <a:prstGeom prst="rect">
            <a:avLst/>
          </a:prstGeom>
          <a:noFill/>
        </p:spPr>
        <p:txBody>
          <a:bodyPr wrap="square" lIns="91440" tIns="45720" rIns="91440" bIns="45720" rtlCol="0" anchor="t">
            <a:spAutoFit/>
          </a:bodyPr>
          <a:lstStyle/>
          <a:p>
            <a:r>
              <a:rPr lang="en-US" sz="1100" b="1">
                <a:solidFill>
                  <a:schemeClr val="accent2">
                    <a:lumMod val="50000"/>
                  </a:schemeClr>
                </a:solidFill>
              </a:rPr>
              <a:t>(Per total hosts)</a:t>
            </a:r>
          </a:p>
        </p:txBody>
      </p:sp>
      <p:sp>
        <p:nvSpPr>
          <p:cNvPr id="3" name="Rectangle 2">
            <a:extLst>
              <a:ext uri="{FF2B5EF4-FFF2-40B4-BE49-F238E27FC236}">
                <a16:creationId xmlns:a16="http://schemas.microsoft.com/office/drawing/2014/main" id="{E2FB67C9-4C47-87BD-4FDD-9ADD1B5896C8}"/>
              </a:ext>
            </a:extLst>
          </p:cNvPr>
          <p:cNvSpPr/>
          <p:nvPr/>
        </p:nvSpPr>
        <p:spPr>
          <a:xfrm>
            <a:off x="4159138" y="583006"/>
            <a:ext cx="4448977" cy="55541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t>For a chosen city, which tract(s) to venture into?</a:t>
            </a:r>
          </a:p>
        </p:txBody>
      </p:sp>
      <p:pic>
        <p:nvPicPr>
          <p:cNvPr id="4" name="Picture 3" descr="A screen shot of a computer&#10;&#10;Description automatically generated">
            <a:extLst>
              <a:ext uri="{FF2B5EF4-FFF2-40B4-BE49-F238E27FC236}">
                <a16:creationId xmlns:a16="http://schemas.microsoft.com/office/drawing/2014/main" id="{CB88FE6B-1D9E-2533-E7CF-A76DB8786168}"/>
              </a:ext>
            </a:extLst>
          </p:cNvPr>
          <p:cNvPicPr>
            <a:picLocks noChangeAspect="1"/>
          </p:cNvPicPr>
          <p:nvPr/>
        </p:nvPicPr>
        <p:blipFill>
          <a:blip r:embed="rId3"/>
          <a:stretch>
            <a:fillRect/>
          </a:stretch>
        </p:blipFill>
        <p:spPr>
          <a:xfrm>
            <a:off x="173444" y="533248"/>
            <a:ext cx="1839613" cy="897411"/>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96BE98C9-C202-DE24-89B3-7577C01AB669}"/>
              </a:ext>
            </a:extLst>
          </p:cNvPr>
          <p:cNvPicPr>
            <a:picLocks noChangeAspect="1"/>
          </p:cNvPicPr>
          <p:nvPr/>
        </p:nvPicPr>
        <p:blipFill>
          <a:blip r:embed="rId4"/>
          <a:stretch>
            <a:fillRect/>
          </a:stretch>
        </p:blipFill>
        <p:spPr>
          <a:xfrm>
            <a:off x="2369557" y="747014"/>
            <a:ext cx="1538417" cy="693006"/>
          </a:xfrm>
          <a:prstGeom prst="rect">
            <a:avLst/>
          </a:prstGeom>
        </p:spPr>
      </p:pic>
      <p:pic>
        <p:nvPicPr>
          <p:cNvPr id="21" name="Picture 20" descr="A graph with a red line&#10;&#10;Description automatically generated">
            <a:extLst>
              <a:ext uri="{FF2B5EF4-FFF2-40B4-BE49-F238E27FC236}">
                <a16:creationId xmlns:a16="http://schemas.microsoft.com/office/drawing/2014/main" id="{84C0486B-2024-F51A-997A-ACA3E1581D9E}"/>
              </a:ext>
            </a:extLst>
          </p:cNvPr>
          <p:cNvPicPr>
            <a:picLocks noChangeAspect="1"/>
          </p:cNvPicPr>
          <p:nvPr/>
        </p:nvPicPr>
        <p:blipFill>
          <a:blip r:embed="rId5"/>
          <a:stretch>
            <a:fillRect/>
          </a:stretch>
        </p:blipFill>
        <p:spPr>
          <a:xfrm>
            <a:off x="146049" y="1687236"/>
            <a:ext cx="1708322" cy="1318937"/>
          </a:xfrm>
          <a:prstGeom prst="rect">
            <a:avLst/>
          </a:prstGeom>
        </p:spPr>
      </p:pic>
      <p:pic>
        <p:nvPicPr>
          <p:cNvPr id="23" name="Picture 22" descr="A white screen with black text&#10;&#10;Description automatically generated">
            <a:extLst>
              <a:ext uri="{FF2B5EF4-FFF2-40B4-BE49-F238E27FC236}">
                <a16:creationId xmlns:a16="http://schemas.microsoft.com/office/drawing/2014/main" id="{4E081451-05D6-8359-50EA-D4161BA99491}"/>
              </a:ext>
            </a:extLst>
          </p:cNvPr>
          <p:cNvPicPr>
            <a:picLocks noChangeAspect="1"/>
          </p:cNvPicPr>
          <p:nvPr/>
        </p:nvPicPr>
        <p:blipFill>
          <a:blip r:embed="rId6"/>
          <a:stretch>
            <a:fillRect/>
          </a:stretch>
        </p:blipFill>
        <p:spPr>
          <a:xfrm>
            <a:off x="122702" y="3255055"/>
            <a:ext cx="3685403" cy="1430107"/>
          </a:xfrm>
          <a:prstGeom prst="rect">
            <a:avLst/>
          </a:prstGeom>
        </p:spPr>
      </p:pic>
      <p:sp>
        <p:nvSpPr>
          <p:cNvPr id="52" name="Rectangle 51">
            <a:extLst>
              <a:ext uri="{FF2B5EF4-FFF2-40B4-BE49-F238E27FC236}">
                <a16:creationId xmlns:a16="http://schemas.microsoft.com/office/drawing/2014/main" id="{165D8453-B23F-1F11-CDFA-05F41D00CE97}"/>
              </a:ext>
            </a:extLst>
          </p:cNvPr>
          <p:cNvSpPr/>
          <p:nvPr/>
        </p:nvSpPr>
        <p:spPr>
          <a:xfrm>
            <a:off x="124682" y="3660635"/>
            <a:ext cx="3528252" cy="124298"/>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4E79C86-9013-10B5-9CF4-B2E0EE3F2520}"/>
              </a:ext>
            </a:extLst>
          </p:cNvPr>
          <p:cNvSpPr/>
          <p:nvPr/>
        </p:nvSpPr>
        <p:spPr>
          <a:xfrm>
            <a:off x="127456" y="4292280"/>
            <a:ext cx="2642060" cy="140172"/>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D82087-6AA9-1B8F-0259-EE44070E6AA3}"/>
              </a:ext>
            </a:extLst>
          </p:cNvPr>
          <p:cNvSpPr/>
          <p:nvPr/>
        </p:nvSpPr>
        <p:spPr>
          <a:xfrm>
            <a:off x="2295575" y="571182"/>
            <a:ext cx="247389" cy="232192"/>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2</a:t>
            </a:r>
          </a:p>
        </p:txBody>
      </p:sp>
      <p:sp>
        <p:nvSpPr>
          <p:cNvPr id="46" name="Rectangle 45">
            <a:extLst>
              <a:ext uri="{FF2B5EF4-FFF2-40B4-BE49-F238E27FC236}">
                <a16:creationId xmlns:a16="http://schemas.microsoft.com/office/drawing/2014/main" id="{D7218B1C-86E8-00A2-786D-FBB5D1066C29}"/>
              </a:ext>
            </a:extLst>
          </p:cNvPr>
          <p:cNvSpPr/>
          <p:nvPr/>
        </p:nvSpPr>
        <p:spPr>
          <a:xfrm>
            <a:off x="107873" y="356325"/>
            <a:ext cx="247389" cy="232192"/>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1</a:t>
            </a:r>
          </a:p>
        </p:txBody>
      </p:sp>
      <p:sp>
        <p:nvSpPr>
          <p:cNvPr id="48" name="Rectangle 47">
            <a:extLst>
              <a:ext uri="{FF2B5EF4-FFF2-40B4-BE49-F238E27FC236}">
                <a16:creationId xmlns:a16="http://schemas.microsoft.com/office/drawing/2014/main" id="{D63D818F-9211-94F7-FFE0-87AE44E8C6A6}"/>
              </a:ext>
            </a:extLst>
          </p:cNvPr>
          <p:cNvSpPr/>
          <p:nvPr/>
        </p:nvSpPr>
        <p:spPr>
          <a:xfrm>
            <a:off x="88263" y="1550196"/>
            <a:ext cx="247389" cy="232192"/>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3</a:t>
            </a:r>
          </a:p>
        </p:txBody>
      </p:sp>
      <p:sp>
        <p:nvSpPr>
          <p:cNvPr id="60" name="Rectangle 59">
            <a:extLst>
              <a:ext uri="{FF2B5EF4-FFF2-40B4-BE49-F238E27FC236}">
                <a16:creationId xmlns:a16="http://schemas.microsoft.com/office/drawing/2014/main" id="{9032B8FE-2CBF-4BD8-C7EE-AA19AED3D3E6}"/>
              </a:ext>
            </a:extLst>
          </p:cNvPr>
          <p:cNvSpPr/>
          <p:nvPr/>
        </p:nvSpPr>
        <p:spPr>
          <a:xfrm>
            <a:off x="2000420" y="1814612"/>
            <a:ext cx="247389" cy="232192"/>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5</a:t>
            </a:r>
          </a:p>
        </p:txBody>
      </p:sp>
      <p:sp>
        <p:nvSpPr>
          <p:cNvPr id="24" name="Slide Number Placeholder 23">
            <a:extLst>
              <a:ext uri="{FF2B5EF4-FFF2-40B4-BE49-F238E27FC236}">
                <a16:creationId xmlns:a16="http://schemas.microsoft.com/office/drawing/2014/main" id="{F86638FE-FBB2-62E6-75B0-8F81A488759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25" name="Picture 24">
            <a:extLst>
              <a:ext uri="{FF2B5EF4-FFF2-40B4-BE49-F238E27FC236}">
                <a16:creationId xmlns:a16="http://schemas.microsoft.com/office/drawing/2014/main" id="{5BECC3CC-9F53-73EE-AC3F-428BF7716A73}"/>
              </a:ext>
            </a:extLst>
          </p:cNvPr>
          <p:cNvPicPr>
            <a:picLocks noChangeAspect="1"/>
          </p:cNvPicPr>
          <p:nvPr/>
        </p:nvPicPr>
        <p:blipFill>
          <a:blip r:embed="rId7"/>
          <a:stretch>
            <a:fillRect/>
          </a:stretch>
        </p:blipFill>
        <p:spPr>
          <a:xfrm>
            <a:off x="8347469" y="4554289"/>
            <a:ext cx="729899" cy="472733"/>
          </a:xfrm>
          <a:prstGeom prst="rect">
            <a:avLst/>
          </a:prstGeom>
        </p:spPr>
      </p:pic>
      <p:sp>
        <p:nvSpPr>
          <p:cNvPr id="47" name="Rectangle 46">
            <a:extLst>
              <a:ext uri="{FF2B5EF4-FFF2-40B4-BE49-F238E27FC236}">
                <a16:creationId xmlns:a16="http://schemas.microsoft.com/office/drawing/2014/main" id="{F7D41863-3BFF-BC30-B941-D17A21C83363}"/>
              </a:ext>
            </a:extLst>
          </p:cNvPr>
          <p:cNvSpPr/>
          <p:nvPr/>
        </p:nvSpPr>
        <p:spPr>
          <a:xfrm>
            <a:off x="88263" y="3030558"/>
            <a:ext cx="247389" cy="232192"/>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2">
                    <a:lumMod val="10000"/>
                  </a:schemeClr>
                </a:solidFill>
              </a:rPr>
              <a:t>4</a:t>
            </a:r>
          </a:p>
        </p:txBody>
      </p:sp>
    </p:spTree>
    <p:extLst>
      <p:ext uri="{BB962C8B-B14F-4D97-AF65-F5344CB8AC3E}">
        <p14:creationId xmlns:p14="http://schemas.microsoft.com/office/powerpoint/2010/main" val="273875061"/>
      </p:ext>
    </p:extLst>
  </p:cSld>
  <p:clrMapOvr>
    <a:masterClrMapping/>
  </p:clrMapOvr>
</p:sld>
</file>

<file path=ppt/theme/theme1.xml><?xml version="1.0" encoding="utf-8"?>
<a:theme xmlns:a="http://schemas.openxmlformats.org/drawingml/2006/main" name="E-Commerce Infographics by Slidesgo">
  <a:themeElements>
    <a:clrScheme name="Simple Light">
      <a:dk1>
        <a:srgbClr val="000000"/>
      </a:dk1>
      <a:lt1>
        <a:srgbClr val="FFFFFF"/>
      </a:lt1>
      <a:dk2>
        <a:srgbClr val="929292"/>
      </a:dk2>
      <a:lt2>
        <a:srgbClr val="CFCFCF"/>
      </a:lt2>
      <a:accent1>
        <a:srgbClr val="C0C55F"/>
      </a:accent1>
      <a:accent2>
        <a:srgbClr val="39B6B5"/>
      </a:accent2>
      <a:accent3>
        <a:srgbClr val="B878C2"/>
      </a:accent3>
      <a:accent4>
        <a:srgbClr val="957FCA"/>
      </a:accent4>
      <a:accent5>
        <a:srgbClr val="6639A8"/>
      </a:accent5>
      <a:accent6>
        <a:srgbClr val="4C07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1109</Words>
  <Application>Microsoft Office PowerPoint</Application>
  <PresentationFormat>On-screen Show (16:9)</PresentationFormat>
  <Paragraphs>181</Paragraphs>
  <Slides>27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Roboto</vt:lpstr>
      <vt:lpstr>Calibri</vt:lpstr>
      <vt:lpstr>Wingdings</vt:lpstr>
      <vt:lpstr>Fira Sans Extra Condensed Medium</vt:lpstr>
      <vt:lpstr>E-Commerce Infographics by Slidesgo</vt:lpstr>
      <vt:lpstr>Business Growth Strategy for Hosts on Airbnb Platform</vt:lpstr>
      <vt:lpstr>PowerPoint Presentation</vt:lpstr>
      <vt:lpstr>Executive Summary of Findings </vt:lpstr>
      <vt:lpstr>Problem Statement</vt:lpstr>
      <vt:lpstr>Network Effect of Airbnb</vt:lpstr>
      <vt:lpstr>Super Host Certification Program </vt:lpstr>
      <vt:lpstr>Super Value Creation!</vt:lpstr>
      <vt:lpstr>Superhost Status Boosts New Entrants' Business</vt:lpstr>
      <vt:lpstr>Market Entry Strategy of New host</vt:lpstr>
      <vt:lpstr>Revenue Drivers in the “Chosen Tract”</vt:lpstr>
      <vt:lpstr>Market Responsiveness Assessing Demand Seasonality Needs</vt:lpstr>
      <vt:lpstr>Impact of Controllable Factors and Seasonality on Revenue</vt:lpstr>
      <vt:lpstr>Nightly Rate Recommendation for Both Existing Host and New Host</vt:lpstr>
      <vt:lpstr>Nightly Rate Recommendation for Both Existing Host and New Host</vt:lpstr>
      <vt:lpstr>Conclusion</vt:lpstr>
      <vt:lpstr>Basis of City Selection and Outcome</vt:lpstr>
      <vt:lpstr>Challenges and Future Scope</vt:lpstr>
      <vt:lpstr>Thank You!</vt:lpstr>
      <vt:lpstr>APPENDIX</vt:lpstr>
      <vt:lpstr>Being a Super host enhances value creation!</vt:lpstr>
      <vt:lpstr>Handling Missing Values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Growth Strategy for Host on Airbnb Platform</dc:title>
  <dc:creator>KING KOBRA</dc:creator>
  <cp:lastModifiedBy>Nagraj Shridhar Deshmukh</cp:lastModifiedBy>
  <cp:revision>8</cp:revision>
  <dcterms:modified xsi:type="dcterms:W3CDTF">2023-12-09T04:50:16Z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2023-12-08T18:37:04Z</vt:lpwstr>
  </property>
  <property fmtid="{D5CDD505-2E9C-101B-9397-08002B2CF9AE}" pid="4" name="MSIP_Label_4044bd30-2ed7-4c9d-9d12-46200872a97b_Method">
    <vt:lpwstr>Privileged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0e11ba13-1fba-4f01-b4ee-266fdf44e55d</vt:lpwstr>
  </property>
  <property fmtid="{D5CDD505-2E9C-101B-9397-08002B2CF9AE}" pid="8" name="MSIP_Label_4044bd30-2ed7-4c9d-9d12-46200872a97b_ContentBits">
    <vt:lpwstr>0</vt:lpwstr>
  </property>
</Properties>
</file>